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12192000" cy="6858000"/>
  <p:notesSz cx="12192000" cy="6858000"/>
  <p:embeddedFontLst>
    <p:embeddedFont>
      <p:font typeface="NQPTRL+ErasITC-Demi"/>
      <p:regular r:id="rId53"/>
    </p:embeddedFont>
    <p:embeddedFont>
      <p:font typeface="SMBSDI+ArialMT"/>
      <p:regular r:id="rId54"/>
    </p:embeddedFont>
    <p:embeddedFont>
      <p:font typeface="VRPCRQ+SymbolMT"/>
      <p:regular r:id="rId55"/>
    </p:embeddedFont>
    <p:embeddedFont>
      <p:font typeface="RELCPO+CourierNewPSMT"/>
      <p:regular r:id="rId56"/>
    </p:embeddedFont>
    <p:embeddedFont>
      <p:font typeface="MTAUMA+FranklinGothic-MediumCond"/>
      <p:regular r:id="rId5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font" Target="fonts/font1.fntdata" /><Relationship Id="rId54" Type="http://schemas.openxmlformats.org/officeDocument/2006/relationships/font" Target="fonts/font2.fntdata" /><Relationship Id="rId55" Type="http://schemas.openxmlformats.org/officeDocument/2006/relationships/font" Target="fonts/font3.fntdata" /><Relationship Id="rId56" Type="http://schemas.openxmlformats.org/officeDocument/2006/relationships/font" Target="fonts/font4.fntdata" /><Relationship Id="rId57" Type="http://schemas.openxmlformats.org/officeDocument/2006/relationships/font" Target="fonts/font5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92328" y="1890641"/>
            <a:ext cx="337635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dirty="0" sz="4400" b="1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808080"/>
                </a:solidFill>
                <a:latin typeface="Calibri"/>
                <a:cs typeface="Calibri"/>
              </a:rPr>
              <a:t>Brief</a:t>
            </a:r>
            <a:r>
              <a:rPr dirty="0" sz="4400" b="1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808080"/>
                </a:solidFill>
                <a:latin typeface="Calibri"/>
                <a:cs typeface="Calibri"/>
              </a:rPr>
              <a:t>Profile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3494" y="5183555"/>
            <a:ext cx="7519183" cy="4466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808080"/>
                </a:solidFill>
                <a:latin typeface="NQPTRL+ErasITC-Demi"/>
                <a:cs typeface="NQPTRL+ErasITC-Demi"/>
              </a:rPr>
              <a:t>Agrivet</a:t>
            </a:r>
            <a:r>
              <a:rPr dirty="0" sz="2800">
                <a:solidFill>
                  <a:srgbClr val="808080"/>
                </a:solidFill>
                <a:latin typeface="NQPTRL+ErasITC-Demi"/>
                <a:cs typeface="NQPTRL+ErasITC-Demi"/>
              </a:rPr>
              <a:t> </a:t>
            </a:r>
            <a:r>
              <a:rPr dirty="0" sz="2800">
                <a:solidFill>
                  <a:srgbClr val="808080"/>
                </a:solidFill>
                <a:latin typeface="NQPTRL+ErasITC-Demi"/>
                <a:cs typeface="NQPTRL+ErasITC-Demi"/>
              </a:rPr>
              <a:t>Research</a:t>
            </a:r>
            <a:r>
              <a:rPr dirty="0" sz="2800">
                <a:solidFill>
                  <a:srgbClr val="808080"/>
                </a:solidFill>
                <a:latin typeface="NQPTRL+ErasITC-Demi"/>
                <a:cs typeface="NQPTRL+ErasITC-Demi"/>
              </a:rPr>
              <a:t> </a:t>
            </a:r>
            <a:r>
              <a:rPr dirty="0" sz="2800">
                <a:solidFill>
                  <a:srgbClr val="808080"/>
                </a:solidFill>
                <a:latin typeface="NQPTRL+ErasITC-Demi"/>
                <a:cs typeface="NQPTRL+ErasITC-Demi"/>
              </a:rPr>
              <a:t>&amp;</a:t>
            </a:r>
            <a:r>
              <a:rPr dirty="0" sz="2800">
                <a:solidFill>
                  <a:srgbClr val="808080"/>
                </a:solidFill>
                <a:latin typeface="NQPTRL+ErasITC-Demi"/>
                <a:cs typeface="NQPTRL+ErasITC-Demi"/>
              </a:rPr>
              <a:t> </a:t>
            </a:r>
            <a:r>
              <a:rPr dirty="0" sz="2800">
                <a:solidFill>
                  <a:srgbClr val="808080"/>
                </a:solidFill>
                <a:latin typeface="NQPTRL+ErasITC-Demi"/>
                <a:cs typeface="NQPTRL+ErasITC-Demi"/>
              </a:rPr>
              <a:t>Advisory</a:t>
            </a:r>
            <a:r>
              <a:rPr dirty="0" sz="2800">
                <a:solidFill>
                  <a:srgbClr val="808080"/>
                </a:solidFill>
                <a:latin typeface="NQPTRL+ErasITC-Demi"/>
                <a:cs typeface="NQPTRL+ErasITC-Demi"/>
              </a:rPr>
              <a:t> </a:t>
            </a:r>
            <a:r>
              <a:rPr dirty="0" sz="2800">
                <a:solidFill>
                  <a:srgbClr val="808080"/>
                </a:solidFill>
                <a:latin typeface="NQPTRL+ErasITC-Demi"/>
                <a:cs typeface="NQPTRL+ErasITC-Demi"/>
              </a:rPr>
              <a:t>Private</a:t>
            </a:r>
            <a:r>
              <a:rPr dirty="0" sz="2800">
                <a:solidFill>
                  <a:srgbClr val="808080"/>
                </a:solidFill>
                <a:latin typeface="NQPTRL+ErasITC-Demi"/>
                <a:cs typeface="NQPTRL+ErasITC-Demi"/>
              </a:rPr>
              <a:t> </a:t>
            </a:r>
            <a:r>
              <a:rPr dirty="0" sz="2800">
                <a:solidFill>
                  <a:srgbClr val="808080"/>
                </a:solidFill>
                <a:latin typeface="NQPTRL+ErasITC-Demi"/>
                <a:cs typeface="NQPTRL+ErasITC-Demi"/>
              </a:rPr>
              <a:t>Limited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4850" y="5605232"/>
            <a:ext cx="6150564" cy="3299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(Formerly</a:t>
            </a: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 </a:t>
            </a: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known</a:t>
            </a: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 </a:t>
            </a: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as</a:t>
            </a: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 </a:t>
            </a: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Agrivet</a:t>
            </a: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 </a:t>
            </a: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Consultancy</a:t>
            </a: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 </a:t>
            </a: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Pvt.</a:t>
            </a: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 </a:t>
            </a:r>
            <a:r>
              <a:rPr dirty="0" sz="2000">
                <a:solidFill>
                  <a:srgbClr val="808080"/>
                </a:solidFill>
                <a:latin typeface="NQPTRL+ErasITC-Demi"/>
                <a:cs typeface="NQPTRL+ErasITC-Demi"/>
              </a:rPr>
              <a:t>Ltd.)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60714" y="6071523"/>
            <a:ext cx="204713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e3192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199469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42866" y="1246112"/>
            <a:ext cx="4117954" cy="588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Arindam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Chatterjee</a:t>
            </a:r>
          </a:p>
          <a:p>
            <a:pPr marL="0" marR="0">
              <a:lnSpc>
                <a:spcPts val="160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BVSc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&amp;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AH,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PGDM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(LIBA-Chennai),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MCP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(IIM-A)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2866" y="1841539"/>
            <a:ext cx="6422192" cy="300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Arindam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8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Professional</a:t>
            </a:r>
            <a:r>
              <a:rPr dirty="0" sz="18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18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  <a:r>
              <a:rPr dirty="0" sz="18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working</a:t>
            </a:r>
            <a:r>
              <a:rPr dirty="0" sz="18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8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Agriculture</a:t>
            </a:r>
            <a:r>
              <a:rPr dirty="0" sz="18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Industry.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18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fell</a:t>
            </a:r>
            <a:r>
              <a:rPr dirty="0" sz="18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love</a:t>
            </a:r>
            <a:r>
              <a:rPr dirty="0" sz="18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spirit</a:t>
            </a:r>
            <a:r>
              <a:rPr dirty="0" sz="18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Entrepreneurship</a:t>
            </a:r>
            <a:r>
              <a:rPr dirty="0" sz="18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dirty="0" sz="18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18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was</a:t>
            </a:r>
            <a:r>
              <a:rPr dirty="0" sz="18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pursuing</a:t>
            </a:r>
            <a:r>
              <a:rPr dirty="0" sz="18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his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PGDM</a:t>
            </a:r>
            <a:r>
              <a:rPr dirty="0" sz="18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8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Loyola</a:t>
            </a:r>
            <a:r>
              <a:rPr dirty="0" sz="18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Institute</a:t>
            </a:r>
            <a:r>
              <a:rPr dirty="0" sz="18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  <a:r>
              <a:rPr dirty="0" sz="18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Administration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(Chennai).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dirty="0" sz="18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dirty="0" sz="18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further</a:t>
            </a:r>
            <a:r>
              <a:rPr dirty="0" sz="18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8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education</a:t>
            </a:r>
            <a:r>
              <a:rPr dirty="0" sz="18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IIM-A</a:t>
            </a:r>
            <a:r>
              <a:rPr dirty="0" sz="18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18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picked</a:t>
            </a:r>
            <a:r>
              <a:rPr dirty="0" sz="18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up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nuances</a:t>
            </a:r>
            <a:r>
              <a:rPr dirty="0" sz="18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enterprising</a:t>
            </a:r>
            <a:r>
              <a:rPr dirty="0" sz="18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ecosystem</a:t>
            </a:r>
            <a:r>
              <a:rPr dirty="0" sz="1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  <a:r>
              <a:rPr dirty="0" sz="18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Organizations.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Arindam</a:t>
            </a:r>
            <a:r>
              <a:rPr dirty="0" sz="18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dirty="0" sz="18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dirty="0" sz="18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dirty="0" sz="18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taker,</a:t>
            </a:r>
            <a:r>
              <a:rPr dirty="0" sz="18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passionate</a:t>
            </a:r>
            <a:r>
              <a:rPr dirty="0" sz="18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team</a:t>
            </a:r>
            <a:r>
              <a:rPr dirty="0" sz="18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builder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fast</a:t>
            </a:r>
            <a:r>
              <a:rPr dirty="0" sz="18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learner.</a:t>
            </a:r>
            <a:r>
              <a:rPr dirty="0" sz="18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dirty="0" sz="18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dirty="0" sz="180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professional</a:t>
            </a:r>
            <a:r>
              <a:rPr dirty="0" sz="1800" spc="3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career</a:t>
            </a:r>
            <a:r>
              <a:rPr dirty="0" sz="18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spanning</a:t>
            </a:r>
            <a:r>
              <a:rPr dirty="0" sz="18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two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decades</a:t>
            </a:r>
            <a:r>
              <a:rPr dirty="0" sz="1800" spc="10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0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various</a:t>
            </a:r>
            <a:r>
              <a:rPr dirty="0" sz="1800" spc="10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MNCs</a:t>
            </a:r>
            <a:r>
              <a:rPr dirty="0" sz="1800" spc="10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0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Indian</a:t>
            </a:r>
            <a:r>
              <a:rPr dirty="0" sz="1800" spc="10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companies</a:t>
            </a:r>
            <a:r>
              <a:rPr dirty="0" sz="1800" spc="10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Arindam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demonstrated</a:t>
            </a:r>
            <a:r>
              <a:rPr dirty="0" sz="1800" spc="5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dirty="0" sz="180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core</a:t>
            </a:r>
            <a:r>
              <a:rPr dirty="0" sz="1800" spc="6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expertise</a:t>
            </a:r>
            <a:r>
              <a:rPr dirty="0" sz="1800" spc="6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building</a:t>
            </a:r>
            <a:r>
              <a:rPr dirty="0" sz="180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start-ups,</a:t>
            </a:r>
            <a:r>
              <a:rPr dirty="0" sz="180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scaling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businesses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managing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P&amp;L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responsibilities.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42866" y="4859059"/>
            <a:ext cx="6408001" cy="108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Arindam</a:t>
            </a:r>
            <a:r>
              <a:rPr dirty="0" sz="18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presently</a:t>
            </a:r>
            <a:r>
              <a:rPr dirty="0" sz="1800" spc="3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associated</a:t>
            </a:r>
            <a:r>
              <a:rPr dirty="0" sz="180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Strategy</a:t>
            </a:r>
            <a:r>
              <a:rPr dirty="0" sz="18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Architect</a:t>
            </a:r>
            <a:r>
              <a:rPr dirty="0" sz="180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trying</a:t>
            </a:r>
            <a:r>
              <a:rPr dirty="0" sz="1800" spc="7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7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180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 spc="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grow</a:t>
            </a:r>
            <a:r>
              <a:rPr dirty="0" sz="1800" spc="6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7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CRO</a:t>
            </a:r>
            <a:r>
              <a:rPr dirty="0" sz="1800" spc="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activities,</a:t>
            </a:r>
            <a:r>
              <a:rPr dirty="0" sz="1800" spc="7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Analytical</a:t>
            </a:r>
            <a:r>
              <a:rPr dirty="0" sz="1800" spc="7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Diagnostic</a:t>
            </a:r>
            <a:r>
              <a:rPr dirty="0" sz="18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Lab</a:t>
            </a:r>
            <a:r>
              <a:rPr dirty="0" sz="18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Services,</a:t>
            </a:r>
            <a:r>
              <a:rPr dirty="0" sz="1800" spc="3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Skill</a:t>
            </a:r>
            <a:r>
              <a:rPr dirty="0" sz="18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  <a:r>
              <a:rPr dirty="0" sz="1800" spc="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1800" spc="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institute</a:t>
            </a:r>
            <a:r>
              <a:rPr dirty="0" sz="180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exploring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opportunities.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180420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Team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1594" y="1044932"/>
            <a:ext cx="2282518" cy="1552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Md.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Monirul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Islam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Anindya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Maitra</a:t>
            </a:r>
          </a:p>
          <a:p>
            <a:pPr marL="0" marR="0">
              <a:lnSpc>
                <a:spcPts val="14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Sayantani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Sihi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Arora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Arpana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Verma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Mukherjee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Arup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Nayak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8692" y="1044932"/>
            <a:ext cx="146796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Head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70875" y="1044932"/>
            <a:ext cx="106953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BA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(General)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29758" y="1044932"/>
            <a:ext cx="317903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Head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Farm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operation,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Farmers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58692" y="1379066"/>
            <a:ext cx="2424085" cy="18865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Head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Market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Initiatives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Head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</a:p>
          <a:p>
            <a:pPr marL="0" marR="0">
              <a:lnSpc>
                <a:spcPts val="14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Farm</a:t>
            </a:r>
          </a:p>
          <a:p>
            <a:pPr marL="0" marR="0">
              <a:lnSpc>
                <a:spcPts val="14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70875" y="1379066"/>
            <a:ext cx="1667473" cy="5500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Tech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(Production)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(Biotechnology)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29758" y="1379066"/>
            <a:ext cx="1792269" cy="5500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Market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Initiatives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70875" y="2047334"/>
            <a:ext cx="433588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(Animal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Biotechnology)</a:t>
            </a:r>
            <a:r>
              <a:rPr dirty="0" sz="1400" spc="1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Industrial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70875" y="2381468"/>
            <a:ext cx="1868209" cy="550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Tech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(Biotechnology)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B</a:t>
            </a:r>
            <a:r>
              <a:rPr dirty="0" sz="1400" spc="-34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V</a:t>
            </a:r>
            <a:r>
              <a:rPr dirty="0" sz="1400" spc="-34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Sc</a:t>
            </a:r>
            <a:r>
              <a:rPr dirty="0" sz="1400" spc="-34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&amp;</a:t>
            </a:r>
            <a:r>
              <a:rPr dirty="0" sz="1400" spc="-34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f497d"/>
                </a:solidFill>
                <a:latin typeface="Calibri"/>
                <a:cs typeface="Calibri"/>
              </a:rPr>
              <a:t>AH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29758" y="2381468"/>
            <a:ext cx="2439994" cy="8841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Services,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</a:p>
          <a:p>
            <a:pPr marL="40182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Services,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</a:p>
          <a:p>
            <a:pPr marL="0" marR="0">
              <a:lnSpc>
                <a:spcPts val="14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Coordination,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1594" y="2715602"/>
            <a:ext cx="1892816" cy="5500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Sk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Md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Kamrul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Hasan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Dishari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Dutta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70875" y="3049736"/>
            <a:ext cx="110224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Sc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(Botany)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1594" y="3383870"/>
            <a:ext cx="1725324" cy="5500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Jeegyasha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Kanungo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Sudita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Basak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58692" y="3383870"/>
            <a:ext cx="2463912" cy="2554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Executive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Executive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</a:p>
          <a:p>
            <a:pPr marL="0" marR="0">
              <a:lnSpc>
                <a:spcPts val="14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Executive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Executive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Executive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</a:p>
          <a:p>
            <a:pPr marL="0" marR="0">
              <a:lnSpc>
                <a:spcPts val="14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Executive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Executive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Milling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70875" y="3383870"/>
            <a:ext cx="2104328" cy="18865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Sc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(Biotechnology)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Sc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(Biotechnology)</a:t>
            </a:r>
          </a:p>
          <a:p>
            <a:pPr marL="0" marR="0">
              <a:lnSpc>
                <a:spcPts val="14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Sc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(Coastal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Aquaculture)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Sc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(Bioinformatics)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Sc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(Chemistry)</a:t>
            </a:r>
          </a:p>
          <a:p>
            <a:pPr marL="0" marR="0">
              <a:lnSpc>
                <a:spcPts val="14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BA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(General)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929758" y="3383870"/>
            <a:ext cx="2813197" cy="2554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Services,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Services,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</a:p>
          <a:p>
            <a:pPr marL="0" marR="0">
              <a:lnSpc>
                <a:spcPts val="14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Coordination,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Services,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Services,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</a:p>
          <a:p>
            <a:pPr marL="0" marR="0">
              <a:lnSpc>
                <a:spcPts val="14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RM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Inspection,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Assurance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Services,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Plant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1594" y="4052138"/>
            <a:ext cx="1586295" cy="5500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Ankita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Purkayastha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Indranil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1594" y="4720406"/>
            <a:ext cx="113450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Sourav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Maity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61594" y="5054540"/>
            <a:ext cx="114194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Amlan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Sarkar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61594" y="5388674"/>
            <a:ext cx="1518731" cy="550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Satya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Gopal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Dhara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Sourav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Sen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670875" y="5388674"/>
            <a:ext cx="1720861" cy="12183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Diploma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Electronics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Com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(General)</a:t>
            </a:r>
          </a:p>
          <a:p>
            <a:pPr marL="0" marR="0">
              <a:lnSpc>
                <a:spcPts val="14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Diploma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Mechanical</a:t>
            </a:r>
          </a:p>
          <a:p>
            <a:pPr marL="0" marR="0">
              <a:lnSpc>
                <a:spcPts val="1400"/>
              </a:lnSpc>
              <a:spcBef>
                <a:spcPts val="1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61594" y="6056942"/>
            <a:ext cx="95154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Tapas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Jana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058692" y="6056942"/>
            <a:ext cx="194243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Technician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Milling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929758" y="6056942"/>
            <a:ext cx="190898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Plant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Maintenance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61594" y="6391076"/>
            <a:ext cx="126640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Biswajit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058692" y="6391076"/>
            <a:ext cx="185993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Executive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Milling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929758" y="6391076"/>
            <a:ext cx="175795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Plant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180420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Team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221892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Momentous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4694" y="1435156"/>
            <a:ext cx="48711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48868" y="1524310"/>
            <a:ext cx="48711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19418" y="1613465"/>
            <a:ext cx="48711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34143" y="1613465"/>
            <a:ext cx="48711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4197" y="1682806"/>
            <a:ext cx="1890472" cy="7381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Onset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  <a:p>
            <a:pPr marL="76755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basic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</a:p>
          <a:p>
            <a:pPr marL="168330" marR="0">
              <a:lnSpc>
                <a:spcPts val="1300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commercial</a:t>
            </a:r>
          </a:p>
          <a:p>
            <a:pPr marL="646264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81383" y="1771960"/>
            <a:ext cx="1627561" cy="559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  <a:p>
            <a:pPr marL="84090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GLB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enhanced</a:t>
            </a:r>
          </a:p>
          <a:p>
            <a:pPr marL="459426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capacity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87773" y="1861115"/>
            <a:ext cx="1758392" cy="381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Domestic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  <a:p>
            <a:pPr marL="562331" marR="0">
              <a:lnSpc>
                <a:spcPts val="1300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90598" y="1861115"/>
            <a:ext cx="1771694" cy="381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3299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Overseas</a:t>
            </a:r>
          </a:p>
          <a:p>
            <a:pPr marL="0" marR="0">
              <a:lnSpc>
                <a:spcPts val="1300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Consultancy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assignment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48868" y="3374245"/>
            <a:ext cx="48711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19418" y="3463399"/>
            <a:ext cx="48711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34143" y="3463399"/>
            <a:ext cx="48711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04694" y="3552553"/>
            <a:ext cx="48711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15756" y="3621895"/>
            <a:ext cx="1557988" cy="559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Established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exclusive</a:t>
            </a:r>
          </a:p>
          <a:p>
            <a:pPr marL="26438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Mash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Plant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244571" marR="0">
              <a:lnSpc>
                <a:spcPts val="1300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12100" y="3711049"/>
            <a:ext cx="1906506" cy="559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103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Expansion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212833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state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art</a:t>
            </a:r>
          </a:p>
          <a:p>
            <a:pPr marL="0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Complex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DGN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38812" y="3711049"/>
            <a:ext cx="1883719" cy="559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Commercial</a:t>
            </a:r>
          </a:p>
          <a:p>
            <a:pPr marL="55667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Layer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696918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8296" y="3800203"/>
            <a:ext cx="1862940" cy="381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663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Completed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  <a:p>
            <a:pPr marL="0" marR="0">
              <a:lnSpc>
                <a:spcPts val="1300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projects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424249" y="4156819"/>
            <a:ext cx="1138082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manufacturing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19418" y="5313334"/>
            <a:ext cx="48711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604694" y="5402488"/>
            <a:ext cx="48711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034143" y="5402488"/>
            <a:ext cx="48711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748868" y="5402488"/>
            <a:ext cx="48711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639838" y="5560984"/>
            <a:ext cx="1854764" cy="7381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409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Introduction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Meat</a:t>
            </a:r>
          </a:p>
          <a:p>
            <a:pPr marL="156033" marR="0">
              <a:lnSpc>
                <a:spcPts val="1300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quality,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drip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loss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carcass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</a:p>
          <a:p>
            <a:pPr marL="663838" marR="0">
              <a:lnSpc>
                <a:spcPts val="1300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42297" y="5650138"/>
            <a:ext cx="1812077" cy="559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Placement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7187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DGN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</a:p>
          <a:p>
            <a:pPr marL="215326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modern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amenities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52157" y="5650138"/>
            <a:ext cx="1654736" cy="559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04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wet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chemistry</a:t>
            </a:r>
          </a:p>
          <a:p>
            <a:pPr marL="0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inhouse</a:t>
            </a:r>
          </a:p>
          <a:p>
            <a:pPr marL="127765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proximate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137138" y="5650138"/>
            <a:ext cx="1710678" cy="559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97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Tibial</a:t>
            </a:r>
          </a:p>
          <a:p>
            <a:pPr marL="47088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dyschondroplasia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Tibia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Breaking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Strength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221892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Momentous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7394" y="1553236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32118" y="1553236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6843" y="1553236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61567" y="1635532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0407" y="1781836"/>
            <a:ext cx="1864394" cy="519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54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Introduction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</a:p>
          <a:p>
            <a:pPr marL="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models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enumerate</a:t>
            </a:r>
          </a:p>
          <a:p>
            <a:pPr marL="129368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Cocci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Dysbiosis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79581" y="1781836"/>
            <a:ext cx="1778757" cy="519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Introduction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circulatory</a:t>
            </a:r>
          </a:p>
          <a:p>
            <a:pPr marL="69825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biochemical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</a:p>
          <a:p>
            <a:pPr marL="35643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blood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analyzer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93413" y="1781836"/>
            <a:ext cx="1786274" cy="519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Setting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State-of-the-art</a:t>
            </a:r>
          </a:p>
          <a:p>
            <a:pPr marL="9525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pellet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manufacturing</a:t>
            </a:r>
          </a:p>
          <a:p>
            <a:pPr marL="218107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33140" y="1864132"/>
            <a:ext cx="1928486" cy="355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Introduction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NIRS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</a:p>
          <a:p>
            <a:pPr marL="12153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Finished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17394" y="3492325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761567" y="3492325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32118" y="3574621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46843" y="3574621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2155" y="3720925"/>
            <a:ext cx="1524517" cy="519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tract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112563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marker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Ileal</a:t>
            </a:r>
          </a:p>
          <a:p>
            <a:pPr marL="89991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digestibility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55948" y="3720925"/>
            <a:ext cx="1883843" cy="519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64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Histopathological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microscopic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photography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398450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internal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18004" y="3803221"/>
            <a:ext cx="1693638" cy="355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Thermal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Imaging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birds</a:t>
            </a:r>
          </a:p>
          <a:p>
            <a:pPr marL="173595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internal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36102" y="3803221"/>
            <a:ext cx="1891530" cy="355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9358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Introduction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serum</a:t>
            </a:r>
          </a:p>
          <a:p>
            <a:pPr marL="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biomarker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assay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ELISA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17394" y="5349118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32118" y="5431414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046843" y="5431414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761567" y="5431414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19130" y="5577718"/>
            <a:ext cx="1868483" cy="6842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Introduction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“Specialized</a:t>
            </a:r>
          </a:p>
          <a:p>
            <a:pPr marL="75381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Stress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Model"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  <a:p>
            <a:pPr marL="72578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heat,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toxins,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bacteria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605234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coccidia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628980" y="5660014"/>
            <a:ext cx="1881720" cy="519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8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Table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Egg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processing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</a:p>
          <a:p>
            <a:pPr marL="0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walk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chiller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was</a:t>
            </a:r>
          </a:p>
          <a:p>
            <a:pPr marL="13518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established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eggs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532133" y="5660014"/>
            <a:ext cx="1494531" cy="519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Inhouse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Microbiology</a:t>
            </a:r>
          </a:p>
          <a:p>
            <a:pPr marL="113555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</a:p>
          <a:p>
            <a:pPr marL="320005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functioning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104367" y="5660014"/>
            <a:ext cx="1787301" cy="519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783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Established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Advanced</a:t>
            </a:r>
          </a:p>
          <a:p>
            <a:pPr marL="0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</a:p>
          <a:p>
            <a:pPr marL="368696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auto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analyzers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221892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Momentous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32118" y="1470940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61567" y="1470940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6843" y="1553236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17394" y="1635532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51465" y="1699540"/>
            <a:ext cx="1825921" cy="6842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961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Setting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12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Molecular</a:t>
            </a:r>
          </a:p>
          <a:p>
            <a:pPr marL="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Biology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Metagenomics</a:t>
            </a:r>
          </a:p>
          <a:p>
            <a:pPr marL="124469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livestock</a:t>
            </a:r>
          </a:p>
          <a:p>
            <a:pPr marL="570855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62683" y="1699540"/>
            <a:ext cx="1674437" cy="6842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private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lab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offering</a:t>
            </a:r>
          </a:p>
          <a:p>
            <a:pPr marL="91678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Genomics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3596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Biotechnology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354173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Eastern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70630" y="1781836"/>
            <a:ext cx="1624034" cy="519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6992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Bagged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</a:p>
          <a:p>
            <a:pPr marL="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on</a:t>
            </a:r>
          </a:p>
          <a:p>
            <a:pPr marL="209884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“Metagenomics”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1758" y="1864132"/>
            <a:ext cx="1924147" cy="355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Aquaculture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</a:p>
          <a:p>
            <a:pPr marL="19587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construction”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17394" y="3312493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761567" y="3434413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32118" y="3492325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32462" y="3555357"/>
            <a:ext cx="1654958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CONSULTANCY</a:t>
            </a:r>
          </a:p>
          <a:p>
            <a:pPr marL="539191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now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46843" y="3574621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455143" y="3696175"/>
            <a:ext cx="107873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</a:p>
          <a:p>
            <a:pPr marL="28612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turns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14246" y="3720925"/>
            <a:ext cx="1702252" cy="519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Expansion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Digestibility</a:t>
            </a:r>
          </a:p>
          <a:p>
            <a:pPr marL="14287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Metabolic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Trials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284075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whole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23675" y="3803221"/>
            <a:ext cx="1919647" cy="355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Aqua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starts</a:t>
            </a:r>
          </a:p>
          <a:p>
            <a:pPr marL="470036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it’s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06207" y="4016215"/>
            <a:ext cx="1544359" cy="400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339092" marR="0">
              <a:lnSpc>
                <a:spcPts val="1200"/>
              </a:lnSpc>
              <a:spcBef>
                <a:spcPts val="45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ADVISORY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32118" y="5382646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761567" y="5397886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046843" y="5403982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617394" y="5431414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838083" y="5630235"/>
            <a:ext cx="1457261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709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Completed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200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Projects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557757" y="5646846"/>
            <a:ext cx="1452827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251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India’s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DIGITAL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EGG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TESTER</a:t>
            </a:r>
          </a:p>
          <a:p>
            <a:pPr marL="58477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arrived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2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JAPAN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01159" y="5660014"/>
            <a:ext cx="1907913" cy="519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5792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</a:p>
          <a:p>
            <a:pPr marL="72342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strengthened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opened</a:t>
            </a:r>
          </a:p>
          <a:p>
            <a:pPr marL="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Livestock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Farmers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329879" y="5652942"/>
            <a:ext cx="1329177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2912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130063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ISO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9001:2015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Certified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Company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221892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Momentous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00378" y="1320504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47927" y="1306788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6603" y="1485096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87789" y="1549104"/>
            <a:ext cx="1888942" cy="848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become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pioneer</a:t>
            </a:r>
          </a:p>
          <a:p>
            <a:pPr marL="19107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offering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“Molecular</a:t>
            </a:r>
          </a:p>
          <a:p>
            <a:pPr marL="79995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diagnosis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bacterial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225152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viral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diseases”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30448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livestock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industry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24152" y="1567392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5239" y="1713696"/>
            <a:ext cx="2028656" cy="519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Industrial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97829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Internship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programmes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660213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students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24053" y="1795992"/>
            <a:ext cx="1270851" cy="355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319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Completed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225</a:t>
            </a:r>
          </a:p>
          <a:p>
            <a:pPr marL="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Projects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76603" y="3502078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00378" y="3502078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24152" y="3502078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147927" y="3502078"/>
            <a:ext cx="46136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89748" y="3730678"/>
            <a:ext cx="1838570" cy="519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367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Re-skilling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Up-</a:t>
            </a:r>
          </a:p>
          <a:p>
            <a:pPr marL="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skilling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human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resources</a:t>
            </a:r>
          </a:p>
          <a:p>
            <a:pPr marL="124159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2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62699" y="3730678"/>
            <a:ext cx="1954158" cy="519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Participated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  <a:p>
            <a:pPr marL="175666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Kolkata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</a:p>
          <a:p>
            <a:pPr marL="540853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Fair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90107" y="3730678"/>
            <a:ext cx="1940910" cy="519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1494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Construction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</a:p>
          <a:p>
            <a:pPr marL="614114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Breeders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61842" y="3730678"/>
            <a:ext cx="1849586" cy="519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Environmentally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Controlled</a:t>
            </a:r>
          </a:p>
          <a:p>
            <a:pPr marL="106821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</a:p>
          <a:p>
            <a:pPr marL="196639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it’s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59115" y="5797953"/>
            <a:ext cx="150512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journey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continues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87788"/>
            <a:ext cx="764440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Agrivet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Advisory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828" y="1378207"/>
            <a:ext cx="189734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Agrivet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Services: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11913" y="2993856"/>
            <a:ext cx="1446144" cy="75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0379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Agrivet</a:t>
            </a:r>
          </a:p>
          <a:p>
            <a:pPr marL="0" marR="0">
              <a:lnSpc>
                <a:spcPts val="2700"/>
              </a:lnSpc>
              <a:spcBef>
                <a:spcPts val="216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49387" y="2993906"/>
            <a:ext cx="1396082" cy="75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125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Agrivet</a:t>
            </a:r>
          </a:p>
          <a:p>
            <a:pPr marL="0" marR="0">
              <a:lnSpc>
                <a:spcPts val="2700"/>
              </a:lnSpc>
              <a:spcBef>
                <a:spcPts val="216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Advisory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87658" y="4389661"/>
            <a:ext cx="1944923" cy="75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7524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Agrivet</a:t>
            </a:r>
          </a:p>
          <a:p>
            <a:pPr marL="0" marR="0">
              <a:lnSpc>
                <a:spcPts val="2700"/>
              </a:lnSpc>
              <a:spcBef>
                <a:spcPts val="216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Laboratories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58512" y="4389661"/>
            <a:ext cx="1182606" cy="75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Agrivet</a:t>
            </a:r>
          </a:p>
          <a:p>
            <a:pPr marL="41687" marR="0">
              <a:lnSpc>
                <a:spcPts val="2700"/>
              </a:lnSpc>
              <a:spcBef>
                <a:spcPts val="216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84398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Capabilities: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828" y="1378207"/>
            <a:ext cx="1999203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Agrivet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Research: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063" y="1955560"/>
            <a:ext cx="8135015" cy="601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India’s</a:t>
            </a:r>
            <a:r>
              <a:rPr dirty="0" sz="18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dirty="0" sz="1800" spc="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Independent</a:t>
            </a:r>
            <a:r>
              <a:rPr dirty="0" sz="18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Private</a:t>
            </a:r>
            <a:r>
              <a:rPr dirty="0" sz="18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Livestock</a:t>
            </a:r>
            <a:r>
              <a:rPr dirty="0" sz="18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Contract</a:t>
            </a:r>
            <a:r>
              <a:rPr dirty="0" sz="180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provider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100+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Global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clients.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4063" y="2618805"/>
            <a:ext cx="8137331" cy="601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Center,</a:t>
            </a:r>
            <a:r>
              <a:rPr dirty="0" sz="1800" spc="-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basic</a:t>
            </a:r>
            <a:r>
              <a:rPr dirty="0" sz="18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dirty="0" sz="18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carried</a:t>
            </a:r>
            <a:r>
              <a:rPr dirty="0" sz="18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out</a:t>
            </a:r>
            <a:r>
              <a:rPr dirty="0" sz="18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benefiting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livestock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fraternity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globe.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4063" y="3282050"/>
            <a:ext cx="8140911" cy="894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 spc="14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1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facilities</a:t>
            </a:r>
            <a:r>
              <a:rPr dirty="0" sz="1800" spc="1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800" spc="1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systematically</a:t>
            </a:r>
            <a:r>
              <a:rPr dirty="0" sz="1800" spc="13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designed</a:t>
            </a:r>
            <a:r>
              <a:rPr dirty="0" sz="1800" spc="15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5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ideal</a:t>
            </a:r>
            <a:r>
              <a:rPr dirty="0" sz="1800" spc="15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planning</a:t>
            </a:r>
            <a:r>
              <a:rPr dirty="0" sz="1800" spc="6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6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perfect</a:t>
            </a:r>
            <a:r>
              <a:rPr dirty="0" sz="18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representation</a:t>
            </a:r>
            <a:r>
              <a:rPr dirty="0" sz="18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6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dirty="0" sz="1800" spc="6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farming</a:t>
            </a:r>
            <a:r>
              <a:rPr dirty="0" sz="1800" spc="6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scenario</a:t>
            </a:r>
            <a:r>
              <a:rPr dirty="0" sz="1800" spc="6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tropical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countries.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4063" y="4238817"/>
            <a:ext cx="8146026" cy="894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experimental</a:t>
            </a:r>
            <a:r>
              <a:rPr dirty="0" sz="18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station</a:t>
            </a:r>
            <a:r>
              <a:rPr dirty="0" sz="18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dirty="0" sz="18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of,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dirty="0" sz="18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farms,</a:t>
            </a:r>
            <a:r>
              <a:rPr dirty="0" sz="18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equipped</a:t>
            </a:r>
            <a:r>
              <a:rPr dirty="0" sz="18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state-of-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the-art</a:t>
            </a:r>
            <a:r>
              <a:rPr dirty="0" sz="18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facilities,</a:t>
            </a:r>
            <a:r>
              <a:rPr dirty="0" sz="18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dirty="0" sz="18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8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plant,</a:t>
            </a:r>
            <a:r>
              <a:rPr dirty="0" sz="18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meat</a:t>
            </a:r>
            <a:r>
              <a:rPr dirty="0" sz="18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processing</a:t>
            </a:r>
            <a:r>
              <a:rPr dirty="0" sz="18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8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services.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4063" y="5195584"/>
            <a:ext cx="8135053" cy="601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Corporate</a:t>
            </a:r>
            <a:r>
              <a:rPr dirty="0" sz="18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office</a:t>
            </a:r>
            <a:r>
              <a:rPr dirty="0" sz="18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Biotechnology</a:t>
            </a:r>
            <a:r>
              <a:rPr dirty="0" sz="18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18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8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located</a:t>
            </a:r>
            <a:r>
              <a:rPr dirty="0" sz="18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Kolkata</a:t>
            </a:r>
            <a:r>
              <a:rPr dirty="0" sz="180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experimental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stations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45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minutes’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drive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NSCBI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Airport.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84398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Capabilities: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828" y="1378207"/>
            <a:ext cx="200504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Poultry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Research: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063" y="1955560"/>
            <a:ext cx="2324758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Commercial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Broiler: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1263" y="2325282"/>
            <a:ext cx="2875628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1263" y="2695005"/>
            <a:ext cx="5294096" cy="677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Stress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Microorganisms,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Heat,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Mycotoxins</a:t>
            </a:r>
          </a:p>
          <a:p>
            <a:pPr marL="0" marR="0">
              <a:lnSpc>
                <a:spcPts val="2066"/>
              </a:lnSpc>
              <a:spcBef>
                <a:spcPts val="73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Metabolism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trials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1263" y="3434450"/>
            <a:ext cx="2162797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Carcass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evaluation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1263" y="3804172"/>
            <a:ext cx="4511701" cy="677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Blood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Biochemical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Haematological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profile</a:t>
            </a:r>
          </a:p>
          <a:p>
            <a:pPr marL="0" marR="0">
              <a:lnSpc>
                <a:spcPts val="2066"/>
              </a:lnSpc>
              <a:spcBef>
                <a:spcPts val="73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Histological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1263" y="4543617"/>
            <a:ext cx="2962605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Immune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parameter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1263" y="4913339"/>
            <a:ext cx="2838839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Internal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organ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monitoring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1263" y="5283062"/>
            <a:ext cx="4421301" cy="677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bone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mineralization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</a:p>
          <a:p>
            <a:pPr marL="0" marR="0">
              <a:lnSpc>
                <a:spcPts val="2066"/>
              </a:lnSpc>
              <a:spcBef>
                <a:spcPts val="73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Metagenomics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Gene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Expression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871468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Agrivet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Advisory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0724" y="1343535"/>
            <a:ext cx="7448827" cy="1089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Agrivet</a:t>
            </a:r>
            <a:r>
              <a:rPr dirty="0" sz="1800" spc="344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Research</a:t>
            </a:r>
            <a:r>
              <a:rPr dirty="0" sz="1800" spc="316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&amp;</a:t>
            </a:r>
            <a:r>
              <a:rPr dirty="0" sz="1800" spc="381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Advisory</a:t>
            </a:r>
            <a:r>
              <a:rPr dirty="0" sz="1800" spc="368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Private</a:t>
            </a:r>
            <a:r>
              <a:rPr dirty="0" sz="1800" spc="318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Limited</a:t>
            </a:r>
            <a:r>
              <a:rPr dirty="0" sz="1800" spc="354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(previously</a:t>
            </a:r>
            <a:r>
              <a:rPr dirty="0" sz="1800" spc="377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dirty="0" sz="1800" spc="377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388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Consultancy</a:t>
            </a:r>
            <a:r>
              <a:rPr dirty="0" sz="1800" spc="415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Pvt.</a:t>
            </a:r>
            <a:r>
              <a:rPr dirty="0" sz="1800" spc="438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Ltd.)</a:t>
            </a:r>
            <a:r>
              <a:rPr dirty="0" sz="1800" spc="395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18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dirty="0" sz="18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journey</a:t>
            </a:r>
            <a:r>
              <a:rPr dirty="0" sz="18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2012</a:t>
            </a:r>
            <a:r>
              <a:rPr dirty="0" sz="18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Technical</a:t>
            </a:r>
            <a:r>
              <a:rPr dirty="0" sz="1800" spc="254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Advisory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provider</a:t>
            </a:r>
            <a:r>
              <a:rPr dirty="0" sz="18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aimed</a:t>
            </a:r>
            <a:r>
              <a:rPr dirty="0" sz="18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undertake</a:t>
            </a:r>
            <a:r>
              <a:rPr dirty="0" sz="18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8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  <a:r>
              <a:rPr dirty="0" sz="18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consultancy</a:t>
            </a:r>
            <a:r>
              <a:rPr dirty="0" sz="18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  <a:r>
              <a:rPr dirty="0" sz="18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interested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partner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organizations.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0724" y="2715135"/>
            <a:ext cx="7463133" cy="108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Within</a:t>
            </a:r>
            <a:r>
              <a:rPr dirty="0" sz="18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few</a:t>
            </a:r>
            <a:r>
              <a:rPr dirty="0" sz="18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days,</a:t>
            </a:r>
            <a:r>
              <a:rPr dirty="0" sz="18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organization</a:t>
            </a:r>
            <a:r>
              <a:rPr dirty="0" sz="18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felt</a:t>
            </a:r>
            <a:r>
              <a:rPr dirty="0" sz="18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latent</a:t>
            </a:r>
            <a:r>
              <a:rPr dirty="0" sz="18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18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creating</a:t>
            </a:r>
            <a:r>
              <a:rPr dirty="0" sz="18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proper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scientific</a:t>
            </a:r>
            <a:r>
              <a:rPr dirty="0" sz="18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8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18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“Poultry</a:t>
            </a:r>
            <a:r>
              <a:rPr dirty="0" sz="18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Nutrition”</a:t>
            </a:r>
            <a:r>
              <a:rPr dirty="0" sz="18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decided</a:t>
            </a:r>
            <a:r>
              <a:rPr dirty="0" sz="18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establish</a:t>
            </a:r>
            <a:r>
              <a:rPr dirty="0" sz="1800" spc="6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another</a:t>
            </a:r>
            <a:r>
              <a:rPr dirty="0" sz="1800" spc="7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vertical,</a:t>
            </a:r>
            <a:r>
              <a:rPr dirty="0" sz="180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Agrivet</a:t>
            </a:r>
            <a:r>
              <a:rPr dirty="0" sz="1800" spc="696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Research</a:t>
            </a:r>
            <a:r>
              <a:rPr dirty="0" sz="1800" spc="667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33cc"/>
                </a:solidFill>
                <a:latin typeface="Calibri"/>
                <a:cs typeface="Calibri"/>
              </a:rPr>
              <a:t>Center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800" spc="6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dirty="0" sz="180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7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conducted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Agrivet.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0724" y="4086736"/>
            <a:ext cx="7454172" cy="108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Centre</a:t>
            </a:r>
            <a:r>
              <a:rPr dirty="0" sz="18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became</a:t>
            </a:r>
            <a:r>
              <a:rPr dirty="0" sz="18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8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automatic</a:t>
            </a:r>
            <a:r>
              <a:rPr dirty="0" sz="1800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choice</a:t>
            </a:r>
            <a:r>
              <a:rPr dirty="0" sz="180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established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multinational</a:t>
            </a:r>
            <a:r>
              <a:rPr dirty="0" sz="18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Indian</a:t>
            </a:r>
            <a:r>
              <a:rPr dirty="0" sz="180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organizations</a:t>
            </a:r>
            <a:r>
              <a:rPr dirty="0" sz="18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generate</a:t>
            </a:r>
            <a:r>
              <a:rPr dirty="0" sz="18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real,</a:t>
            </a:r>
            <a:r>
              <a:rPr dirty="0" sz="18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authentic,</a:t>
            </a:r>
            <a:r>
              <a:rPr dirty="0" sz="18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relevant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detailed</a:t>
            </a:r>
            <a:r>
              <a:rPr dirty="0" sz="18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local</a:t>
            </a:r>
            <a:r>
              <a:rPr dirty="0" sz="18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18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proof</a:t>
            </a:r>
            <a:r>
              <a:rPr dirty="0" sz="18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concept</a:t>
            </a:r>
            <a:r>
              <a:rPr dirty="0" sz="18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18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extreme</a:t>
            </a:r>
            <a:r>
              <a:rPr dirty="0" sz="18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hard</a:t>
            </a:r>
            <a:r>
              <a:rPr dirty="0" sz="18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18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ongoing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refinement.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0724" y="5458336"/>
            <a:ext cx="7451876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80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ISO</a:t>
            </a:r>
            <a:r>
              <a:rPr dirty="0" sz="1800" spc="393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9001:2015</a:t>
            </a:r>
            <a:r>
              <a:rPr dirty="0" sz="1800" spc="419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certified</a:t>
            </a:r>
            <a:r>
              <a:rPr dirty="0" sz="18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organization</a:t>
            </a:r>
            <a:r>
              <a:rPr dirty="0" sz="18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dirty="0" sz="18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Full</a:t>
            </a:r>
            <a:r>
              <a:rPr dirty="0" sz="1800" spc="392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Circle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Research</a:t>
            </a:r>
            <a:r>
              <a:rPr dirty="0" sz="1800" spc="-46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Based</a:t>
            </a:r>
            <a:r>
              <a:rPr dirty="0" sz="1800" spc="18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Technical</a:t>
            </a:r>
            <a:r>
              <a:rPr dirty="0" sz="1800" spc="-167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Solutions</a:t>
            </a:r>
            <a:r>
              <a:rPr dirty="0" sz="180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18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8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8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health,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team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dedicated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technopreneurs.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84398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Capabilities: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828" y="1378207"/>
            <a:ext cx="200504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Poultry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Research: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064" y="1960182"/>
            <a:ext cx="2198113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Commercial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Layer: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1264" y="2329905"/>
            <a:ext cx="4470552" cy="1047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Layer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</a:p>
          <a:p>
            <a:pPr marL="0" marR="0">
              <a:lnSpc>
                <a:spcPts val="2066"/>
              </a:lnSpc>
              <a:spcBef>
                <a:spcPts val="73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combining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Growing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Laying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</a:p>
          <a:p>
            <a:pPr marL="0" marR="0">
              <a:lnSpc>
                <a:spcPts val="2066"/>
              </a:lnSpc>
              <a:spcBef>
                <a:spcPts val="78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1264" y="3439072"/>
            <a:ext cx="4505973" cy="601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dirty="0" sz="1800" spc="16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weight,</a:t>
            </a:r>
            <a:r>
              <a:rPr dirty="0" sz="1800" spc="16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Egg</a:t>
            </a:r>
            <a:r>
              <a:rPr dirty="0" sz="1800" spc="16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production,</a:t>
            </a:r>
            <a:r>
              <a:rPr dirty="0" sz="1800" spc="16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consumption,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FCR,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Mortality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1264" y="4102317"/>
            <a:ext cx="3355822" cy="14171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Egg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weight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Egg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mass</a:t>
            </a:r>
          </a:p>
          <a:p>
            <a:pPr marL="0" marR="0">
              <a:lnSpc>
                <a:spcPts val="2066"/>
              </a:lnSpc>
              <a:spcBef>
                <a:spcPts val="73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Measurements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Haugh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Units</a:t>
            </a:r>
          </a:p>
          <a:p>
            <a:pPr marL="0" marR="0">
              <a:lnSpc>
                <a:spcPts val="2066"/>
              </a:lnSpc>
              <a:spcBef>
                <a:spcPts val="78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Yolk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pigmentation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(YCF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18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15)</a:t>
            </a:r>
          </a:p>
          <a:p>
            <a:pPr marL="0" marR="0">
              <a:lnSpc>
                <a:spcPts val="2066"/>
              </a:lnSpc>
              <a:spcBef>
                <a:spcPts val="736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Strength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Shell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1264" y="5581206"/>
            <a:ext cx="1794459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Shell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thickness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84398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Capabilities: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02474" y="1271247"/>
            <a:ext cx="375716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parameters: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0828" y="1378207"/>
            <a:ext cx="200504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Poultry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Research: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02474" y="1601608"/>
            <a:ext cx="2426538" cy="331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VRPCRQ+SymbolMT"/>
                <a:cs typeface="VRPCRQ+SymbolMT"/>
              </a:rPr>
              <a:t></a:t>
            </a:r>
            <a:r>
              <a:rPr dirty="0" sz="1850" spc="1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Pelleting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02474" y="1935741"/>
            <a:ext cx="4079848" cy="877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RELCPO+CourierNewPSMT"/>
                <a:cs typeface="RELCPO+CourierNewPSMT"/>
              </a:rPr>
              <a:t>o</a:t>
            </a:r>
            <a:r>
              <a:rPr dirty="0" sz="1850" spc="6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Pellet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Durability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hardness.</a:t>
            </a:r>
          </a:p>
          <a:p>
            <a:pPr marL="457200" marR="0">
              <a:lnSpc>
                <a:spcPts val="2095"/>
              </a:lnSpc>
              <a:spcBef>
                <a:spcPts val="21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RELCPO+CourierNewPSMT"/>
                <a:cs typeface="RELCPO+CourierNewPSMT"/>
              </a:rPr>
              <a:t>o</a:t>
            </a:r>
            <a:r>
              <a:rPr dirty="0" sz="1850" spc="6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Particle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size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distribution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analysis.</a:t>
            </a:r>
          </a:p>
          <a:p>
            <a:pPr marL="0" marR="0">
              <a:lnSpc>
                <a:spcPts val="22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VRPCRQ+SymbolMT"/>
                <a:cs typeface="VRPCRQ+SymbolMT"/>
              </a:rPr>
              <a:t></a:t>
            </a:r>
            <a:r>
              <a:rPr dirty="0" sz="1850" spc="1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Measurement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pelleting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throughput.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4063" y="1960182"/>
            <a:ext cx="1664789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Milling: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1263" y="2253705"/>
            <a:ext cx="4700209" cy="601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Pelleted</a:t>
            </a:r>
            <a:r>
              <a:rPr dirty="0" sz="18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8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manufacturing</a:t>
            </a:r>
            <a:r>
              <a:rPr dirty="0" sz="180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  <a:r>
              <a:rPr dirty="0" sz="180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(capacity: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100kg/h)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1263" y="2840749"/>
            <a:ext cx="4700209" cy="601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Mash</a:t>
            </a:r>
            <a:r>
              <a:rPr dirty="0" sz="1800" spc="9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800" spc="9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manufacturing</a:t>
            </a:r>
            <a:r>
              <a:rPr dirty="0" sz="1800" spc="9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  <a:r>
              <a:rPr dirty="0" sz="1800" spc="9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(capacity: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100kg/h)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1263" y="3427794"/>
            <a:ext cx="4714742" cy="14820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7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precision</a:t>
            </a:r>
            <a:r>
              <a:rPr dirty="0" sz="1800" spc="7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premixing</a:t>
            </a:r>
            <a:r>
              <a:rPr dirty="0" sz="1800" spc="7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800" spc="7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available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dirty="0" sz="18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additives</a:t>
            </a:r>
            <a:r>
              <a:rPr dirty="0" sz="18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dirty="0" sz="18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quantities</a:t>
            </a:r>
            <a:r>
              <a:rPr dirty="0" sz="18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added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dirty="0" sz="1800" spc="7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7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final</a:t>
            </a:r>
            <a:r>
              <a:rPr dirty="0" sz="1800" spc="7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batch</a:t>
            </a:r>
            <a:r>
              <a:rPr dirty="0" sz="1800" spc="7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dirty="0" sz="1800" spc="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progressive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dilution</a:t>
            </a:r>
            <a:r>
              <a:rPr dirty="0" sz="18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technique</a:t>
            </a:r>
            <a:r>
              <a:rPr dirty="0" sz="18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8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dirty="0" sz="18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kg</a:t>
            </a:r>
            <a:r>
              <a:rPr dirty="0" sz="18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dirty="0" sz="18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kg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fine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mixer.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1263" y="4895406"/>
            <a:ext cx="4701363" cy="601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Vast</a:t>
            </a:r>
            <a:r>
              <a:rPr dirty="0" sz="18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choice</a:t>
            </a:r>
            <a:r>
              <a:rPr dirty="0" sz="18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ingredients</a:t>
            </a:r>
            <a:r>
              <a:rPr dirty="0" sz="18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formulate</a:t>
            </a:r>
            <a:r>
              <a:rPr dirty="0" sz="18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diets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available.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84398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Capabilities: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7596" y="1699823"/>
            <a:ext cx="2670868" cy="1126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MTAUMA+FranklinGothic-MediumCond"/>
                <a:cs typeface="MTAUMA+FranklinGothic-MediumCond"/>
              </a:rPr>
              <a:t>Broiler</a:t>
            </a:r>
            <a:r>
              <a:rPr dirty="0" sz="3600">
                <a:solidFill>
                  <a:srgbClr val="ffffff"/>
                </a:solidFill>
                <a:latin typeface="MTAUMA+FranklinGothic-MediumCond"/>
                <a:cs typeface="MTAUMA+FranklinGothic-MediumCond"/>
              </a:rPr>
              <a:t> </a:t>
            </a:r>
            <a:r>
              <a:rPr dirty="0" sz="3600">
                <a:solidFill>
                  <a:srgbClr val="ffffff"/>
                </a:solidFill>
                <a:latin typeface="MTAUMA+FranklinGothic-MediumCond"/>
                <a:cs typeface="MTAUMA+FranklinGothic-MediumCond"/>
              </a:rPr>
              <a:t>Breeder</a:t>
            </a:r>
          </a:p>
          <a:p>
            <a:pPr marL="486568" marR="0">
              <a:lnSpc>
                <a:spcPts val="4081"/>
              </a:lnSpc>
              <a:spcBef>
                <a:spcPts val="406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MTAUMA+FranklinGothic-MediumCond"/>
                <a:cs typeface="MTAUMA+FranklinGothic-MediumCond"/>
              </a:rPr>
              <a:t>research: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8299" y="4145213"/>
            <a:ext cx="4851065" cy="1785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20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0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coming</a:t>
            </a:r>
            <a:r>
              <a:rPr dirty="0" sz="20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20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shortly</a:t>
            </a:r>
            <a:r>
              <a:rPr dirty="0" sz="20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0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state</a:t>
            </a:r>
            <a:r>
              <a:rPr dirty="0" sz="20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art</a:t>
            </a:r>
            <a:r>
              <a:rPr dirty="0" sz="20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Environmentally</a:t>
            </a:r>
            <a:r>
              <a:rPr dirty="0" sz="20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Controlled</a:t>
            </a:r>
            <a:r>
              <a:rPr dirty="0" sz="20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Breeder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Facility.</a:t>
            </a:r>
          </a:p>
          <a:p>
            <a:pPr marL="0" marR="0">
              <a:lnSpc>
                <a:spcPts val="229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20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0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going</a:t>
            </a:r>
            <a:r>
              <a:rPr dirty="0" sz="20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20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Asia’s</a:t>
            </a:r>
            <a:r>
              <a:rPr dirty="0" sz="2000" spc="-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dirty="0" sz="20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privately</a:t>
            </a:r>
            <a:r>
              <a:rPr dirty="0" sz="2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held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art</a:t>
            </a:r>
            <a:r>
              <a:rPr dirty="0" sz="2000" spc="14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Environmentally</a:t>
            </a:r>
            <a:r>
              <a:rPr dirty="0" sz="2000" spc="1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Controlled</a:t>
            </a:r>
            <a:r>
              <a:rPr dirty="0" sz="2000" spc="13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Breeder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Facility.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84398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Capabilities: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828" y="1378207"/>
            <a:ext cx="178812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Aqua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Research: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063" y="1953116"/>
            <a:ext cx="7285371" cy="1844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6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6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created</a:t>
            </a:r>
            <a:r>
              <a:rPr dirty="0" sz="16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standardized</a:t>
            </a:r>
            <a:r>
              <a:rPr dirty="0" sz="1600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dirty="0" sz="16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modern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indoor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aquaculture</a:t>
            </a:r>
            <a:r>
              <a:rPr dirty="0" sz="16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Eastern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India.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6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commensurable</a:t>
            </a:r>
            <a:r>
              <a:rPr dirty="0" sz="16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6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  <a:r>
              <a:rPr dirty="0" sz="16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6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aquaculture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standards.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6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“Biofloc”</a:t>
            </a:r>
            <a:r>
              <a:rPr dirty="0" sz="16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  <a:r>
              <a:rPr dirty="0" sz="16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aquaculture,</a:t>
            </a:r>
            <a:r>
              <a:rPr dirty="0" sz="16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dirty="0" sz="16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food</a:t>
            </a:r>
            <a:r>
              <a:rPr dirty="0" sz="16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grade</a:t>
            </a:r>
            <a:r>
              <a:rPr dirty="0" sz="16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circular</a:t>
            </a:r>
            <a:r>
              <a:rPr dirty="0" sz="16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FRP</a:t>
            </a:r>
          </a:p>
          <a:p>
            <a:pPr marL="28575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tanks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6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installed</a:t>
            </a:r>
            <a:r>
              <a:rPr dirty="0" sz="16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6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6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indoor</a:t>
            </a:r>
            <a:r>
              <a:rPr dirty="0" sz="16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shed</a:t>
            </a:r>
            <a:r>
              <a:rPr dirty="0" sz="16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6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external</a:t>
            </a:r>
            <a:r>
              <a:rPr dirty="0" sz="16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aeration</a:t>
            </a:r>
            <a:r>
              <a:rPr dirty="0" sz="16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dirty="0" sz="16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fitted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6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individual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tank.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4063" y="3779477"/>
            <a:ext cx="2615961" cy="27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targeted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varieties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are: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1263" y="4040386"/>
            <a:ext cx="6820303" cy="132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Tiger</a:t>
            </a:r>
            <a:r>
              <a:rPr dirty="0" sz="16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Prawn</a:t>
            </a:r>
            <a:r>
              <a:rPr dirty="0" sz="16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Penaeus</a:t>
            </a:r>
            <a:r>
              <a:rPr dirty="0" sz="1600" spc="267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monodon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600" spc="29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White</a:t>
            </a:r>
            <a:r>
              <a:rPr dirty="0" sz="16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Shrimp</a:t>
            </a:r>
            <a:r>
              <a:rPr dirty="0" sz="16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Fenneropenaeus</a:t>
            </a:r>
            <a:r>
              <a:rPr dirty="0" sz="1600" spc="292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indicus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Pacific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White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Shrimp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-66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Litopenaeus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vannamei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IMC: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Catla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-33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Catla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catla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Rohu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-15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Labeo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rohita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Mrigal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-37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Cirrhinus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mrigala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Catfish:</a:t>
            </a:r>
            <a:r>
              <a:rPr dirty="0" sz="16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Magur</a:t>
            </a:r>
            <a:r>
              <a:rPr dirty="0" sz="16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Clarius</a:t>
            </a:r>
            <a:r>
              <a:rPr dirty="0" sz="1600" spc="252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batracus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600" spc="248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Shingee</a:t>
            </a:r>
            <a:r>
              <a:rPr dirty="0" sz="16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Heteropneustus</a:t>
            </a:r>
            <a:r>
              <a:rPr dirty="0" sz="1600" spc="233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fossilis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600" spc="248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Tangra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Mystus</a:t>
            </a:r>
            <a:r>
              <a:rPr dirty="0" sz="1600" spc="-1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sp.)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1263" y="5344931"/>
            <a:ext cx="6826294" cy="539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Tilapia</a:t>
            </a:r>
            <a:r>
              <a:rPr dirty="0" sz="16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Oreochromis</a:t>
            </a:r>
            <a:r>
              <a:rPr dirty="0" sz="1600" spc="5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sp.),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Shol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Channa</a:t>
            </a:r>
            <a:r>
              <a:rPr dirty="0" sz="1600" spc="54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striata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Leta</a:t>
            </a:r>
            <a:r>
              <a:rPr dirty="0" sz="16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Channa</a:t>
            </a:r>
            <a:r>
              <a:rPr dirty="0" sz="1600" spc="54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punctatus),</a:t>
            </a:r>
            <a:r>
              <a:rPr dirty="0" sz="1600" spc="38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Koi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(Anabas</a:t>
            </a:r>
            <a:r>
              <a:rPr dirty="0" sz="1600" spc="17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sp.)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4063" y="5866748"/>
            <a:ext cx="7298271" cy="27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Water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soil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testing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facilities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equipped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laboratories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established.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601540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Capabilities: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828" y="1388125"/>
            <a:ext cx="229824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Development: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063" y="1955560"/>
            <a:ext cx="7589446" cy="601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8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strong</a:t>
            </a:r>
            <a:r>
              <a:rPr dirty="0" sz="1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team</a:t>
            </a:r>
            <a:r>
              <a:rPr dirty="0" sz="18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expertise</a:t>
            </a:r>
            <a:r>
              <a:rPr dirty="0" sz="18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assessing</a:t>
            </a:r>
            <a:r>
              <a:rPr dirty="0" sz="1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18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Livestock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industry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terms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nutrition,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husbandry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aspects.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4063" y="2618805"/>
            <a:ext cx="7586131" cy="601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basic</a:t>
            </a:r>
            <a:r>
              <a:rPr dirty="0" sz="18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activity</a:t>
            </a:r>
            <a:r>
              <a:rPr dirty="0" sz="18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full</a:t>
            </a:r>
            <a:r>
              <a:rPr dirty="0" sz="18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swing</a:t>
            </a:r>
            <a:r>
              <a:rPr dirty="0" sz="18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Exploration</a:t>
            </a:r>
            <a:r>
              <a:rPr dirty="0" sz="18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8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infrastructure.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4063" y="3282050"/>
            <a:ext cx="7582966" cy="601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Collaboration</a:t>
            </a:r>
            <a:r>
              <a:rPr dirty="0" sz="180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overseas</a:t>
            </a:r>
            <a:r>
              <a:rPr dirty="0" sz="180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Indian</a:t>
            </a:r>
            <a:r>
              <a:rPr dirty="0" sz="18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partners</a:t>
            </a:r>
            <a:r>
              <a:rPr dirty="0" sz="18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dirty="0" sz="18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strength</a:t>
            </a:r>
            <a:r>
              <a:rPr dirty="0" sz="18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domain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NPD.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4063" y="3945294"/>
            <a:ext cx="7582047" cy="601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looking</a:t>
            </a:r>
            <a:r>
              <a:rPr dirty="0" sz="18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forward</a:t>
            </a:r>
            <a:r>
              <a:rPr dirty="0" sz="18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dirty="0" sz="18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associated</a:t>
            </a:r>
            <a:r>
              <a:rPr dirty="0" sz="18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different</a:t>
            </a:r>
            <a:r>
              <a:rPr dirty="0" sz="18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biotechnology</a:t>
            </a:r>
          </a:p>
          <a:p>
            <a:pPr marL="28575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initiatives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taken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state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central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government.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78465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Capabilities: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Advisory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828" y="1378207"/>
            <a:ext cx="196211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Agrivet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Advisory: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063" y="1953116"/>
            <a:ext cx="7790198" cy="800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Consultancy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India,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Bangladesh,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Nepal,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Bhutan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ACPL</a:t>
            </a:r>
            <a:r>
              <a:rPr dirty="0" sz="16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6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6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team</a:t>
            </a:r>
            <a:r>
              <a:rPr dirty="0" sz="16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of,</a:t>
            </a:r>
            <a:r>
              <a:rPr dirty="0" sz="16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inhouse</a:t>
            </a:r>
            <a:r>
              <a:rPr dirty="0" sz="16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6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experts</a:t>
            </a:r>
            <a:r>
              <a:rPr dirty="0" sz="16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hands</a:t>
            </a:r>
            <a:r>
              <a:rPr dirty="0" sz="16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6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professionals,</a:t>
            </a:r>
            <a:r>
              <a:rPr dirty="0" sz="16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6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consultancy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areas: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1263" y="2735842"/>
            <a:ext cx="7338094" cy="3409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Formulation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6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(Poultry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Dairy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Aqua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Swine)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Breeding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  <a:p>
            <a:pPr marL="0" marR="0">
              <a:lnSpc>
                <a:spcPts val="1843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Hatchery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Processing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Plant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Farm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Audits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Sourcing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Raw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Materials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Inputs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Raw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Material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inspection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Assurance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Raw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Materials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R&amp;D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QC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Set-up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Implementation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Conceptualization</a:t>
            </a:r>
            <a:r>
              <a:rPr dirty="0" sz="16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implementation</a:t>
            </a:r>
            <a:r>
              <a:rPr dirty="0" sz="16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Turn-key</a:t>
            </a:r>
            <a:r>
              <a:rPr dirty="0" sz="16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project:</a:t>
            </a:r>
            <a:r>
              <a:rPr dirty="0" sz="16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Breeder,</a:t>
            </a:r>
            <a:r>
              <a:rPr dirty="0" sz="1600" spc="206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Layer,</a:t>
            </a:r>
            <a:r>
              <a:rPr dirty="0" sz="1600" spc="199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Broiler,</a:t>
            </a:r>
          </a:p>
          <a:p>
            <a:pPr marL="28575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plant,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Hatchery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husbandry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projects</a:t>
            </a:r>
          </a:p>
          <a:p>
            <a:pPr marL="0" marR="0">
              <a:lnSpc>
                <a:spcPts val="1843"/>
              </a:lnSpc>
              <a:spcBef>
                <a:spcPts val="1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Consultancy</a:t>
            </a:r>
            <a:r>
              <a:rPr dirty="0" sz="160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6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600" spc="5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  <a:r>
              <a:rPr dirty="0" sz="160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  <a:r>
              <a:rPr dirty="0" sz="16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60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60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Feed:</a:t>
            </a:r>
            <a:r>
              <a:rPr dirty="0" sz="1600" spc="5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Raw</a:t>
            </a:r>
            <a:r>
              <a:rPr dirty="0" sz="1600" spc="642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Materials,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Additives,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Supplements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416057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Capabilities: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828" y="1378207"/>
            <a:ext cx="236801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Agrivet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Laboratories: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063" y="1953116"/>
            <a:ext cx="5479227" cy="800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Diagnostics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livestock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industry.</a:t>
            </a:r>
          </a:p>
          <a:p>
            <a:pPr marL="0" marR="0">
              <a:lnSpc>
                <a:spcPts val="1843"/>
              </a:lnSpc>
              <a:spcBef>
                <a:spcPts val="2265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Molecular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Biology:</a:t>
            </a:r>
            <a:r>
              <a:rPr dirty="0" sz="1600" spc="1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PCR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RT-PCR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metagenomics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4063" y="2996751"/>
            <a:ext cx="8136590" cy="539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Microbiology</a:t>
            </a:r>
            <a:r>
              <a:rPr dirty="0" sz="1600" spc="40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39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Parasitology:</a:t>
            </a:r>
            <a:r>
              <a:rPr dirty="0" sz="1600" spc="32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Identification</a:t>
            </a:r>
            <a:r>
              <a:rPr dirty="0" sz="16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Enumeration</a:t>
            </a:r>
            <a:r>
              <a:rPr dirty="0" sz="16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spc="3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Bacteria,</a:t>
            </a:r>
            <a:r>
              <a:rPr dirty="0" sz="16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Fungus,</a:t>
            </a:r>
            <a:r>
              <a:rPr dirty="0" sz="160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mold</a:t>
            </a:r>
            <a:r>
              <a:rPr dirty="0" sz="16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Parasites.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4063" y="3779477"/>
            <a:ext cx="6720427" cy="27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Biotechnology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Biochemistry: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ELISA,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UV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Spectroscopy,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Blood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Biochemistry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4063" y="4301295"/>
            <a:ext cx="8141637" cy="539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Histology</a:t>
            </a:r>
            <a:r>
              <a:rPr dirty="0" sz="1600" spc="41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4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Histopathology:</a:t>
            </a:r>
            <a:r>
              <a:rPr dirty="0" sz="1600" spc="40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Histology,</a:t>
            </a:r>
            <a:r>
              <a:rPr dirty="0" sz="16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Histomorphometry,</a:t>
            </a:r>
            <a:r>
              <a:rPr dirty="0" sz="16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General</a:t>
            </a:r>
            <a:r>
              <a:rPr dirty="0" sz="160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Pathology</a:t>
            </a:r>
            <a:r>
              <a:rPr dirty="0" sz="16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Post-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mortem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4063" y="5084022"/>
            <a:ext cx="8146670" cy="539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NIRS</a:t>
            </a:r>
            <a:r>
              <a:rPr dirty="0" sz="1600" spc="13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15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Wet</a:t>
            </a:r>
            <a:r>
              <a:rPr dirty="0" sz="1600" spc="8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Chemistry:</a:t>
            </a:r>
            <a:r>
              <a:rPr dirty="0" sz="1600" spc="1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Real</a:t>
            </a:r>
            <a:r>
              <a:rPr dirty="0" sz="16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dirty="0" sz="16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RM</a:t>
            </a:r>
            <a:r>
              <a:rPr dirty="0" sz="16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FP</a:t>
            </a:r>
            <a:r>
              <a:rPr dirty="0" sz="16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dirty="0" sz="16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6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Near-infrared</a:t>
            </a:r>
            <a:r>
              <a:rPr dirty="0" sz="16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Spectroscopy.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Proximate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wet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chemistry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methods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4063" y="5866748"/>
            <a:ext cx="7735263" cy="27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Technology: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Pellet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Durability,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Pellet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Hardness,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Pellet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Dissociation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Fine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analysis.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416057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Capabilities: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428229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Capabilities: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828" y="1378207"/>
            <a:ext cx="173936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Agrivet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School: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063" y="1953116"/>
            <a:ext cx="8138201" cy="539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6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enhance</a:t>
            </a:r>
            <a:r>
              <a:rPr dirty="0" sz="16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6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16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impart</a:t>
            </a:r>
            <a:r>
              <a:rPr dirty="0" sz="16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16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6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existing</a:t>
            </a:r>
            <a:r>
              <a:rPr dirty="0" sz="16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workforce</a:t>
            </a:r>
            <a:r>
              <a:rPr dirty="0" sz="16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600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Husbandry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industry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freshers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ready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join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sector.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4063" y="2551133"/>
            <a:ext cx="8138201" cy="539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Mentored</a:t>
            </a:r>
            <a:r>
              <a:rPr dirty="0" sz="16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6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dirty="0" sz="16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leading</a:t>
            </a:r>
            <a:r>
              <a:rPr dirty="0" sz="16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technocrats</a:t>
            </a:r>
            <a:r>
              <a:rPr dirty="0" sz="16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6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16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6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Husbandry</a:t>
            </a:r>
            <a:r>
              <a:rPr dirty="0" sz="16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Research.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4063" y="3149151"/>
            <a:ext cx="8129079" cy="539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own</a:t>
            </a:r>
            <a:r>
              <a:rPr dirty="0" sz="16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infrastructure</a:t>
            </a:r>
            <a:r>
              <a:rPr dirty="0" sz="1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dirty="0" sz="16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set-up</a:t>
            </a:r>
            <a:r>
              <a:rPr dirty="0" sz="16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green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campus,</a:t>
            </a:r>
            <a:r>
              <a:rPr dirty="0" sz="16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courses</a:t>
            </a:r>
            <a:r>
              <a:rPr dirty="0" sz="16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right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mix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classroom-based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onsite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hands-on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transfer.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4063" y="3747168"/>
            <a:ext cx="8135522" cy="539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Courses</a:t>
            </a:r>
            <a:r>
              <a:rPr dirty="0" sz="1600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60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targeted</a:t>
            </a:r>
            <a:r>
              <a:rPr dirty="0" sz="16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60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On-job</a:t>
            </a:r>
            <a:r>
              <a:rPr dirty="0" sz="1600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professionals</a:t>
            </a:r>
            <a:r>
              <a:rPr dirty="0" sz="16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Freshers</a:t>
            </a:r>
            <a:r>
              <a:rPr dirty="0" sz="160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16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60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ready</a:t>
            </a:r>
            <a:r>
              <a:rPr dirty="0" sz="16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6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join</a:t>
            </a:r>
            <a:r>
              <a:rPr dirty="0" sz="16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industry.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4063" y="4345186"/>
            <a:ext cx="8135118" cy="539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16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enhancement</a:t>
            </a:r>
            <a:r>
              <a:rPr dirty="0" sz="16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16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mid</a:t>
            </a:r>
            <a:r>
              <a:rPr dirty="0" sz="16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6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skill</a:t>
            </a:r>
            <a:r>
              <a:rPr dirty="0" sz="16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upgradation</a:t>
            </a:r>
            <a:r>
              <a:rPr dirty="0" sz="16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16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junior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employees.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4063" y="4943204"/>
            <a:ext cx="8145252" cy="539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SMBSDI+ArialMT"/>
                <a:cs typeface="SMBSDI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Summer</a:t>
            </a:r>
            <a:r>
              <a:rPr dirty="0" sz="16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Training,</a:t>
            </a:r>
            <a:r>
              <a:rPr dirty="0" sz="1600" spc="-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Internships</a:t>
            </a:r>
            <a:r>
              <a:rPr dirty="0" sz="16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Industrial</a:t>
            </a:r>
            <a:r>
              <a:rPr dirty="0" sz="16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16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activities</a:t>
            </a:r>
            <a:r>
              <a:rPr dirty="0" sz="16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taken</a:t>
            </a:r>
            <a:r>
              <a:rPr dirty="0" sz="16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interested</a:t>
            </a:r>
          </a:p>
          <a:p>
            <a:pPr marL="28575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students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educational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institutions.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3428229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Capabilities: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871468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Agrivet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Advisory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419937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Infrastructure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419937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Infrastructure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419937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Infrastructure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419937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Infrastructure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419937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Infrastructure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87239"/>
            <a:ext cx="535022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Selected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Scientific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Publications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6832" y="1030181"/>
            <a:ext cx="11329069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3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Haldar*,</a:t>
            </a:r>
            <a:r>
              <a:rPr dirty="0" sz="13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Anirvid</a:t>
            </a:r>
            <a:r>
              <a:rPr dirty="0" sz="13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Sarkar,</a:t>
            </a:r>
            <a:r>
              <a:rPr dirty="0" sz="13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Amrita</a:t>
            </a:r>
            <a:r>
              <a:rPr dirty="0" sz="13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Dhara,</a:t>
            </a:r>
            <a:r>
              <a:rPr dirty="0" sz="13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Shivaji</a:t>
            </a:r>
            <a:r>
              <a:rPr dirty="0" sz="13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Dey.</a:t>
            </a:r>
            <a:r>
              <a:rPr dirty="0" sz="13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3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dietary</a:t>
            </a:r>
            <a:r>
              <a:rPr dirty="0" sz="13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supplement</a:t>
            </a:r>
            <a:r>
              <a:rPr dirty="0" sz="13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  <a:r>
              <a:rPr dirty="0" sz="13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calcium</a:t>
            </a:r>
            <a:r>
              <a:rPr dirty="0" sz="13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phosphorus</a:t>
            </a:r>
            <a:r>
              <a:rPr dirty="0" sz="13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bioavailability</a:t>
            </a:r>
            <a:r>
              <a:rPr dirty="0" sz="13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enhancer</a:t>
            </a:r>
            <a:r>
              <a:rPr dirty="0" sz="13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(MagaCal)</a:t>
            </a:r>
            <a:r>
              <a:rPr dirty="0" sz="13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bone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mineralization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serum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calcium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binding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protein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activity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(Calbindin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D9K)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broilers.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Proceedings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IPPE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2022,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Atlanta,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USA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6832" y="1605428"/>
            <a:ext cx="11333886" cy="4384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David</a:t>
            </a:r>
            <a:r>
              <a:rPr dirty="0" sz="13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Diez</a:t>
            </a:r>
            <a:r>
              <a:rPr dirty="0" sz="1300" baseline="29999">
                <a:solidFill>
                  <a:srgbClr val="000000"/>
                </a:solidFill>
                <a:latin typeface="Calibri"/>
                <a:cs typeface="Calibri"/>
              </a:rPr>
              <a:t>*1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3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Julia</a:t>
            </a:r>
            <a:r>
              <a:rPr dirty="0" sz="13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Pie</a:t>
            </a:r>
            <a:r>
              <a:rPr dirty="0" sz="1300" baseline="29999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3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Anna</a:t>
            </a:r>
            <a:r>
              <a:rPr dirty="0" sz="13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spc="-17">
                <a:solidFill>
                  <a:srgbClr val="000000"/>
                </a:solidFill>
                <a:latin typeface="Calibri"/>
                <a:cs typeface="Calibri"/>
              </a:rPr>
              <a:t>Tesouro</a:t>
            </a:r>
            <a:r>
              <a:rPr dirty="0" sz="1300" baseline="29999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3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3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  <a:r>
              <a:rPr dirty="0" sz="1300" baseline="29999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3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Amrita</a:t>
            </a:r>
            <a:r>
              <a:rPr dirty="0" sz="13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Dhara</a:t>
            </a:r>
            <a:r>
              <a:rPr dirty="0" sz="1300" baseline="29999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dirty="0" sz="13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  <a:r>
              <a:rPr dirty="0" sz="13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prevention</a:t>
            </a:r>
            <a:r>
              <a:rPr dirty="0" sz="13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coccidiosis</a:t>
            </a:r>
            <a:r>
              <a:rPr dirty="0" sz="13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necrotic</a:t>
            </a:r>
            <a:r>
              <a:rPr dirty="0" sz="13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enteritis</a:t>
            </a:r>
            <a:r>
              <a:rPr dirty="0" sz="13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experimentally</a:t>
            </a:r>
            <a:r>
              <a:rPr dirty="0" sz="13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infected</a:t>
            </a:r>
            <a:r>
              <a:rPr dirty="0" sz="13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broilers.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Proceedings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IPPE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2022,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Atlanta,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USA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6832" y="2195533"/>
            <a:ext cx="11333908" cy="6588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Mohiuddin</a:t>
            </a:r>
            <a:r>
              <a:rPr dirty="0" sz="13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Amirul</a:t>
            </a:r>
            <a:r>
              <a:rPr dirty="0" sz="13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Kabir</a:t>
            </a:r>
            <a:r>
              <a:rPr dirty="0" sz="13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Chowdhury,</a:t>
            </a:r>
            <a:r>
              <a:rPr dirty="0" sz="13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Amrita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Kumar</a:t>
            </a:r>
            <a:r>
              <a:rPr dirty="0" sz="13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Dhara,</a:t>
            </a:r>
            <a:r>
              <a:rPr dirty="0" sz="13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Shivaji</a:t>
            </a:r>
            <a:r>
              <a:rPr dirty="0" sz="13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Dey,</a:t>
            </a:r>
            <a:r>
              <a:rPr dirty="0" sz="1300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Anirvid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spc="12">
                <a:solidFill>
                  <a:srgbClr val="000000"/>
                </a:solidFill>
                <a:latin typeface="Calibri"/>
                <a:cs typeface="Calibri"/>
              </a:rPr>
              <a:t>Sarkar,Sudipto</a:t>
            </a:r>
            <a:r>
              <a:rPr dirty="0" sz="13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-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Glenmer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Bathan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Tactacan.</a:t>
            </a:r>
            <a:r>
              <a:rPr dirty="0" sz="13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Protease</a:t>
            </a:r>
            <a:r>
              <a:rPr dirty="0" sz="13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Complex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Reduces</a:t>
            </a:r>
            <a:r>
              <a:rPr dirty="0" sz="13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Potentially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Pathogenic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Microbial</a:t>
            </a:r>
            <a:r>
              <a:rPr dirty="0" sz="13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Populations</a:t>
            </a:r>
            <a:r>
              <a:rPr dirty="0" sz="13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Ileum</a:t>
            </a:r>
            <a:r>
              <a:rPr dirty="0" sz="13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dirty="0" sz="13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Optimizing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Chickens.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Veterinary</a:t>
            </a:r>
            <a:r>
              <a:rPr dirty="0" sz="13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Sciences.</a:t>
            </a:r>
            <a:r>
              <a:rPr dirty="0" sz="13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Vol.</a:t>
            </a:r>
            <a:r>
              <a:rPr dirty="0" sz="13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9,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  <a:r>
              <a:rPr dirty="0" sz="13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1,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2021,</a:t>
            </a:r>
            <a:r>
              <a:rPr dirty="0" sz="13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pp.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16-23.</a:t>
            </a:r>
            <a:r>
              <a:rPr dirty="0" sz="13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doi: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10.11648/j.avs.20210901.13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6832" y="3006047"/>
            <a:ext cx="11328680" cy="6588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Chowdhury</a:t>
            </a:r>
            <a:r>
              <a:rPr dirty="0" sz="13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MAK,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Dhara</a:t>
            </a:r>
            <a:r>
              <a:rPr dirty="0" sz="13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AK,</a:t>
            </a:r>
            <a:r>
              <a:rPr dirty="0" sz="13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Dey</a:t>
            </a:r>
            <a:r>
              <a:rPr dirty="0" sz="13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S,</a:t>
            </a:r>
            <a:r>
              <a:rPr dirty="0" sz="13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Sarkar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A,</a:t>
            </a:r>
            <a:r>
              <a:rPr dirty="0" sz="13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Tactacan</a:t>
            </a:r>
            <a:r>
              <a:rPr dirty="0" sz="13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BT,</a:t>
            </a:r>
            <a:r>
              <a:rPr dirty="0" sz="1300" spc="-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  <a:r>
              <a:rPr dirty="0" sz="13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3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(2021).</a:t>
            </a:r>
            <a:r>
              <a:rPr dirty="0" sz="13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Dietary</a:t>
            </a:r>
            <a:r>
              <a:rPr dirty="0" sz="13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supplementation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microencapsulated</a:t>
            </a:r>
            <a:r>
              <a:rPr dirty="0" sz="13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essential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oil-organic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acid</a:t>
            </a:r>
            <a:r>
              <a:rPr dirty="0" sz="13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blend</a:t>
            </a:r>
            <a:r>
              <a:rPr dirty="0" sz="13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3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dirty="0" sz="13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3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protease</a:t>
            </a:r>
            <a:r>
              <a:rPr dirty="0" sz="13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affects</a:t>
            </a:r>
            <a:r>
              <a:rPr dirty="0" sz="13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  <a:r>
              <a:rPr dirty="0" sz="13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nutrient</a:t>
            </a:r>
            <a:r>
              <a:rPr dirty="0" sz="13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accretion,</a:t>
            </a:r>
            <a:r>
              <a:rPr dirty="0" sz="13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cecal</a:t>
            </a:r>
            <a:r>
              <a:rPr dirty="0" sz="13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microbiota</a:t>
            </a:r>
            <a:r>
              <a:rPr dirty="0" sz="13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circulatory</a:t>
            </a:r>
            <a:r>
              <a:rPr dirty="0" sz="13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biomarker</a:t>
            </a:r>
            <a:r>
              <a:rPr dirty="0" sz="13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concentrations</a:t>
            </a:r>
            <a:r>
              <a:rPr dirty="0" sz="13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male</a:t>
            </a:r>
            <a:r>
              <a:rPr dirty="0" sz="13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chickens.</a:t>
            </a:r>
            <a:r>
              <a:rPr dirty="0" sz="13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Letters</a:t>
            </a:r>
            <a:r>
              <a:rPr dirty="0" sz="13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Biology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01(01):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33.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6832" y="3816561"/>
            <a:ext cx="11338070" cy="658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3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Dhara,</a:t>
            </a:r>
            <a:r>
              <a:rPr dirty="0" sz="13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dirty="0" sz="13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Verma,</a:t>
            </a:r>
            <a:r>
              <a:rPr dirty="0" sz="13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3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Dey,</a:t>
            </a:r>
            <a:r>
              <a:rPr dirty="0" sz="13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3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Sarkar</a:t>
            </a:r>
            <a:r>
              <a:rPr dirty="0" sz="13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3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Haldar.</a:t>
            </a:r>
            <a:r>
              <a:rPr dirty="0" sz="13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(2019)</a:t>
            </a:r>
            <a:r>
              <a:rPr dirty="0" sz="13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13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tributyrin</a:t>
            </a:r>
            <a:r>
              <a:rPr dirty="0" sz="13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3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3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replacement</a:t>
            </a:r>
            <a:r>
              <a:rPr dirty="0" sz="13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3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antibiotic</a:t>
            </a:r>
            <a:r>
              <a:rPr dirty="0" sz="13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  <a:r>
              <a:rPr dirty="0" sz="13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promoters</a:t>
            </a:r>
            <a:r>
              <a:rPr dirty="0" sz="13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diets:</a:t>
            </a:r>
            <a:r>
              <a:rPr dirty="0" sz="13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3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</a:p>
          <a:p>
            <a:pPr marL="0" marR="0">
              <a:lnSpc>
                <a:spcPts val="1300"/>
              </a:lnSpc>
              <a:spcBef>
                <a:spcPts val="49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  <a:r>
              <a:rPr dirty="0" sz="13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selected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bacterial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population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digesta,</a:t>
            </a:r>
            <a:r>
              <a:rPr dirty="0" sz="13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intestinal</a:t>
            </a:r>
            <a:r>
              <a:rPr dirty="0" sz="13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histomorphology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immune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responses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(measured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vaccine</a:t>
            </a:r>
            <a:r>
              <a:rPr dirty="0" sz="13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titres).</a:t>
            </a:r>
            <a:r>
              <a:rPr dirty="0" sz="13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Acta</a:t>
            </a:r>
            <a:r>
              <a:rPr dirty="0" sz="13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Scientific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Veterinary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Sciences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22-31.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6832" y="4627074"/>
            <a:ext cx="11332154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Pathak,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M.,</a:t>
            </a:r>
            <a:r>
              <a:rPr dirty="0" sz="13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Mandal,</a:t>
            </a:r>
            <a:r>
              <a:rPr dirty="0" sz="13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G.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P.,</a:t>
            </a:r>
            <a:r>
              <a:rPr dirty="0" sz="13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Patra,</a:t>
            </a:r>
            <a:r>
              <a:rPr dirty="0" sz="13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dirty="0" sz="13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K.,</a:t>
            </a:r>
            <a:r>
              <a:rPr dirty="0" sz="13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Samanta,</a:t>
            </a:r>
            <a:r>
              <a:rPr dirty="0" sz="13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I.,</a:t>
            </a:r>
            <a:r>
              <a:rPr dirty="0" sz="13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Pradhan</a:t>
            </a:r>
            <a:r>
              <a:rPr dirty="0" sz="13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3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3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(2016)</a:t>
            </a:r>
            <a:r>
              <a:rPr dirty="0" sz="13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3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dietary</a:t>
            </a:r>
            <a:r>
              <a:rPr dirty="0" sz="13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supplementation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cinnamaldehyde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formic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acid</a:t>
            </a:r>
            <a:r>
              <a:rPr dirty="0" sz="13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intestinal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microbiota</a:t>
            </a:r>
            <a:r>
              <a:rPr dirty="0" sz="13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immune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Science.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http://dx.doi.org/10.1071/AN15816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6832" y="5209750"/>
            <a:ext cx="11330145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Toshi</a:t>
            </a:r>
            <a:r>
              <a:rPr dirty="0" sz="13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Wati,</a:t>
            </a:r>
            <a:r>
              <a:rPr dirty="0" sz="13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</a:t>
            </a:r>
            <a:r>
              <a:rPr dirty="0" sz="13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K.,</a:t>
            </a:r>
            <a:r>
              <a:rPr dirty="0" sz="13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Syed,</a:t>
            </a:r>
            <a:r>
              <a:rPr dirty="0" sz="13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B.</a:t>
            </a:r>
            <a:r>
              <a:rPr dirty="0" sz="13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3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(2015)</a:t>
            </a:r>
            <a:r>
              <a:rPr dirty="0" sz="13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Comparative</a:t>
            </a:r>
            <a:r>
              <a:rPr dirty="0" sz="13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efficacy</a:t>
            </a:r>
            <a:r>
              <a:rPr dirty="0" sz="13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3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phytogenic</a:t>
            </a:r>
            <a:r>
              <a:rPr dirty="0" sz="13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3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additive</a:t>
            </a:r>
            <a:r>
              <a:rPr dirty="0" sz="13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3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antibiotic</a:t>
            </a:r>
            <a:r>
              <a:rPr dirty="0" sz="13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  <a:r>
              <a:rPr dirty="0" sz="13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promoter</a:t>
            </a:r>
            <a:r>
              <a:rPr dirty="0" sz="13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caecal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microbial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population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humoral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immune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inoculated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enteric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pathogens.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213-219.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6832" y="5792427"/>
            <a:ext cx="11330889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Singh</a:t>
            </a:r>
            <a:r>
              <a:rPr dirty="0" sz="13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A.K.,</a:t>
            </a:r>
            <a:r>
              <a:rPr dirty="0" sz="13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T.K.,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Creswell,</a:t>
            </a:r>
            <a:r>
              <a:rPr dirty="0" sz="13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D.</a:t>
            </a:r>
            <a:r>
              <a:rPr dirty="0" sz="13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3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(2015)</a:t>
            </a:r>
            <a:r>
              <a:rPr dirty="0" sz="13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dirty="0" sz="13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supplementation</a:t>
            </a:r>
            <a:r>
              <a:rPr dirty="0" sz="13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betaine</a:t>
            </a:r>
            <a:r>
              <a:rPr dirty="0" sz="13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hydrochloride</a:t>
            </a:r>
            <a:r>
              <a:rPr dirty="0" sz="13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physiological</a:t>
            </a:r>
            <a:r>
              <a:rPr dirty="0" sz="13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dirty="0" sz="13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broilers</a:t>
            </a:r>
            <a:r>
              <a:rPr dirty="0" sz="13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exposed</a:t>
            </a:r>
            <a:r>
              <a:rPr dirty="0" sz="13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thermal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stress.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Open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Physiology.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Doi.10.2147/OAAP.S83190.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87239"/>
            <a:ext cx="535022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Selected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Scientific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Publications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6832" y="1030181"/>
            <a:ext cx="11329082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Murugesan,</a:t>
            </a:r>
            <a:r>
              <a:rPr dirty="0" sz="13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G.</a:t>
            </a:r>
            <a:r>
              <a:rPr dirty="0" sz="13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R.,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Syed,</a:t>
            </a:r>
            <a:r>
              <a:rPr dirty="0" sz="13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B.,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3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Pender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C.</a:t>
            </a:r>
            <a:r>
              <a:rPr dirty="0" sz="13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(2015)</a:t>
            </a:r>
            <a:r>
              <a:rPr dirty="0" sz="13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Phytogenic</a:t>
            </a:r>
            <a:r>
              <a:rPr dirty="0" sz="13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3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additives</a:t>
            </a:r>
            <a:r>
              <a:rPr dirty="0" sz="13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3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alternative</a:t>
            </a:r>
            <a:r>
              <a:rPr dirty="0" sz="13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antibiotic</a:t>
            </a:r>
            <a:r>
              <a:rPr dirty="0" sz="13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  <a:r>
              <a:rPr dirty="0" sz="13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promoters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chickens.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Frontiers</a:t>
            </a:r>
            <a:r>
              <a:rPr dirty="0" sz="13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Veterinary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Science.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Doi.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10.3389/fvets.2015.00021.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6832" y="1612857"/>
            <a:ext cx="11332154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Singh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AK’</a:t>
            </a:r>
            <a:r>
              <a:rPr dirty="0" sz="13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</a:t>
            </a:r>
            <a:r>
              <a:rPr dirty="0" sz="13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TK</a:t>
            </a:r>
            <a:r>
              <a:rPr dirty="0" sz="13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3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(2015)</a:t>
            </a:r>
            <a:r>
              <a:rPr dirty="0" sz="13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3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methionine</a:t>
            </a:r>
            <a:r>
              <a:rPr dirty="0" sz="13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chelate-</a:t>
            </a:r>
            <a:r>
              <a:rPr dirty="0" sz="13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13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yeast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proteinate-based</a:t>
            </a:r>
            <a:r>
              <a:rPr dirty="0" sz="13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supplement</a:t>
            </a:r>
            <a:r>
              <a:rPr dirty="0" sz="13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copper,</a:t>
            </a:r>
            <a:r>
              <a:rPr dirty="0" sz="13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iron,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manganese</a:t>
            </a:r>
            <a:r>
              <a:rPr dirty="0" sz="13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zinc</a:t>
            </a:r>
            <a:r>
              <a:rPr dirty="0" sz="13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distribution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tibia</a:t>
            </a:r>
            <a:r>
              <a:rPr dirty="0" sz="13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excretion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environment.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Biological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Trace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Research.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DOI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10.1007/s12011-014-0222-2.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6832" y="2195533"/>
            <a:ext cx="11329224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Singh,</a:t>
            </a:r>
            <a:r>
              <a:rPr dirty="0" sz="13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A.,</a:t>
            </a:r>
            <a:r>
              <a:rPr dirty="0" sz="13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Walk,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C.,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T.K.,</a:t>
            </a:r>
            <a:r>
              <a:rPr dirty="0" sz="13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Bedford,</a:t>
            </a:r>
            <a:r>
              <a:rPr dirty="0" sz="13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M.R.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3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(2013)</a:t>
            </a:r>
            <a:r>
              <a:rPr dirty="0" sz="13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dirty="0" sz="13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3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novel</a:t>
            </a:r>
            <a:r>
              <a:rPr dirty="0" sz="13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microbial</a:t>
            </a:r>
            <a:r>
              <a:rPr dirty="0" sz="13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phytase</a:t>
            </a:r>
            <a:r>
              <a:rPr dirty="0" sz="13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dirty="0" sz="13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tibia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mineral</a:t>
            </a:r>
            <a:r>
              <a:rPr dirty="0" sz="13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concentration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calcium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diets.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British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54: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206-215.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6832" y="2778209"/>
            <a:ext cx="11328860" cy="658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Singh,</a:t>
            </a:r>
            <a:r>
              <a:rPr dirty="0" sz="13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A.,</a:t>
            </a:r>
            <a:r>
              <a:rPr dirty="0" sz="13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Masey</a:t>
            </a:r>
            <a:r>
              <a:rPr dirty="0" sz="13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O’Nell,</a:t>
            </a:r>
            <a:r>
              <a:rPr dirty="0" sz="13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H.V.,</a:t>
            </a:r>
            <a:r>
              <a:rPr dirty="0" sz="13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T.K.,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Bedford,</a:t>
            </a:r>
            <a:r>
              <a:rPr dirty="0" sz="13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M.R.</a:t>
            </a:r>
            <a:r>
              <a:rPr dirty="0" sz="13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3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(2012)</a:t>
            </a:r>
            <a:r>
              <a:rPr dirty="0" sz="13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3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xylanase</a:t>
            </a:r>
            <a:r>
              <a:rPr dirty="0" sz="13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supplementation</a:t>
            </a:r>
            <a:r>
              <a:rPr dirty="0" sz="13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  <a:r>
              <a:rPr dirty="0" sz="13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13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volatile</a:t>
            </a:r>
            <a:r>
              <a:rPr dirty="0" sz="13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fatty</a:t>
            </a:r>
            <a:r>
              <a:rPr dirty="0" sz="13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acids</a:t>
            </a:r>
            <a:r>
              <a:rPr dirty="0" sz="13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300"/>
              </a:lnSpc>
              <a:spcBef>
                <a:spcPts val="49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selected</a:t>
            </a:r>
            <a:r>
              <a:rPr dirty="0" sz="13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bacterial</a:t>
            </a:r>
            <a:r>
              <a:rPr dirty="0" sz="13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population</a:t>
            </a:r>
            <a:r>
              <a:rPr dirty="0" sz="13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caeca,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metabolic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indices</a:t>
            </a:r>
            <a:r>
              <a:rPr dirty="0" sz="13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peptide</a:t>
            </a:r>
            <a:r>
              <a:rPr dirty="0" sz="13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YY</a:t>
            </a:r>
            <a:r>
              <a:rPr dirty="0" sz="13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concentrations</a:t>
            </a:r>
            <a:r>
              <a:rPr dirty="0" sz="13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serum</a:t>
            </a:r>
            <a:r>
              <a:rPr dirty="0" sz="13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</a:t>
            </a:r>
            <a:r>
              <a:rPr dirty="0" sz="13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fed</a:t>
            </a:r>
            <a:r>
              <a:rPr dirty="0" sz="13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restricted</a:t>
            </a:r>
            <a:r>
              <a:rPr dirty="0" sz="13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maize-soybean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diets.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Feeds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177: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194-203.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6832" y="3588723"/>
            <a:ext cx="11331300" cy="4310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T.K.,</a:t>
            </a:r>
            <a:r>
              <a:rPr dirty="0" sz="13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3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Bedford,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M.R.,</a:t>
            </a:r>
            <a:r>
              <a:rPr dirty="0" sz="13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Muthusami,</a:t>
            </a:r>
            <a:r>
              <a:rPr dirty="0" sz="13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N.</a:t>
            </a:r>
            <a:r>
              <a:rPr dirty="0" sz="13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Samanta,</a:t>
            </a:r>
            <a:r>
              <a:rPr dirty="0" sz="13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I.</a:t>
            </a:r>
            <a:r>
              <a:rPr dirty="0" sz="13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(2012)</a:t>
            </a:r>
            <a:r>
              <a:rPr dirty="0" sz="13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13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yeast</a:t>
            </a:r>
            <a:r>
              <a:rPr dirty="0" sz="13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dirty="0" sz="13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wall</a:t>
            </a:r>
            <a:r>
              <a:rPr dirty="0" sz="13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replacements</a:t>
            </a:r>
            <a:r>
              <a:rPr dirty="0" sz="13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3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antibiotic</a:t>
            </a:r>
            <a:r>
              <a:rPr dirty="0" sz="13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  <a:r>
              <a:rPr dirty="0" sz="13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promoters</a:t>
            </a:r>
            <a:r>
              <a:rPr dirty="0" sz="13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</a:p>
          <a:p>
            <a:pPr marL="0" marR="0">
              <a:lnSpc>
                <a:spcPts val="1300"/>
              </a:lnSpc>
              <a:spcBef>
                <a:spcPts val="49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diets: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intestinal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histo-morphology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humoral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immune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responses.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Journal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Physiology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96: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275-284.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6832" y="4171398"/>
            <a:ext cx="1132922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3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T.K.,</a:t>
            </a:r>
            <a:r>
              <a:rPr dirty="0" sz="13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Toshiwati</a:t>
            </a:r>
            <a:r>
              <a:rPr dirty="0" sz="13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Bedford</a:t>
            </a:r>
            <a:r>
              <a:rPr dirty="0" sz="13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M.R.</a:t>
            </a:r>
            <a:r>
              <a:rPr dirty="0" sz="13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(2011)</a:t>
            </a:r>
            <a:r>
              <a:rPr dirty="0" sz="13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yeast</a:t>
            </a:r>
            <a:r>
              <a:rPr dirty="0" sz="13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(Saccharomyces</a:t>
            </a:r>
            <a:r>
              <a:rPr dirty="0" sz="13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cerevisiae)</a:t>
            </a:r>
            <a:r>
              <a:rPr dirty="0" sz="13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yeast</a:t>
            </a:r>
            <a:r>
              <a:rPr dirty="0" sz="13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protein</a:t>
            </a:r>
            <a:r>
              <a:rPr dirty="0" sz="13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concentrate</a:t>
            </a:r>
            <a:r>
              <a:rPr dirty="0" sz="13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13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dirty="0" sz="13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6832" y="4399236"/>
            <a:ext cx="898839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exposed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3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stress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challenged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3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i="1">
                <a:solidFill>
                  <a:srgbClr val="000000"/>
                </a:solidFill>
                <a:latin typeface="Calibri"/>
                <a:cs typeface="Calibri"/>
              </a:rPr>
              <a:t>Salmonella</a:t>
            </a:r>
            <a:r>
              <a:rPr dirty="0" sz="13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000000"/>
                </a:solidFill>
                <a:latin typeface="Calibri"/>
                <a:cs typeface="Calibri"/>
              </a:rPr>
              <a:t>enteritidis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168: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61-71.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6832" y="4754074"/>
            <a:ext cx="11330418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Muthusamy,</a:t>
            </a:r>
            <a:r>
              <a:rPr dirty="0" sz="13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N.,</a:t>
            </a:r>
            <a:r>
              <a:rPr dirty="0" sz="13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S,</a:t>
            </a:r>
            <a:r>
              <a:rPr dirty="0" sz="13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</a:t>
            </a:r>
            <a:r>
              <a:rPr dirty="0" sz="13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Bedford,</a:t>
            </a:r>
            <a:r>
              <a:rPr dirty="0" sz="13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M.R.</a:t>
            </a:r>
            <a:r>
              <a:rPr dirty="0" sz="13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(2011)</a:t>
            </a:r>
            <a:r>
              <a:rPr dirty="0" sz="13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3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hydrolysed</a:t>
            </a:r>
            <a:r>
              <a:rPr dirty="0" sz="13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Saccharomyces</a:t>
            </a:r>
            <a:r>
              <a:rPr dirty="0" sz="13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cerevisiae</a:t>
            </a:r>
            <a:r>
              <a:rPr dirty="0" sz="13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yeast</a:t>
            </a:r>
            <a:r>
              <a:rPr dirty="0" sz="13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yeast</a:t>
            </a:r>
            <a:r>
              <a:rPr dirty="0" sz="13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dirty="0" sz="13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wall</a:t>
            </a:r>
            <a:r>
              <a:rPr dirty="0" sz="13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  <a:r>
              <a:rPr dirty="0" sz="13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live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intestinal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histo-morphology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humoral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immune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broilers.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British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52: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694-703.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6832" y="5336750"/>
            <a:ext cx="11330922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Samanta,</a:t>
            </a:r>
            <a:r>
              <a:rPr dirty="0" sz="13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S.,</a:t>
            </a:r>
            <a:r>
              <a:rPr dirty="0" sz="13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3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</a:t>
            </a:r>
            <a:r>
              <a:rPr dirty="0" sz="13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(2010)</a:t>
            </a:r>
            <a:r>
              <a:rPr dirty="0" sz="13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Comparative</a:t>
            </a:r>
            <a:r>
              <a:rPr dirty="0" sz="13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efficacy</a:t>
            </a:r>
            <a:r>
              <a:rPr dirty="0" sz="13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3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organic</a:t>
            </a:r>
            <a:r>
              <a:rPr dirty="0" sz="13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acid</a:t>
            </a:r>
            <a:r>
              <a:rPr dirty="0" sz="13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blend</a:t>
            </a:r>
            <a:r>
              <a:rPr dirty="0" sz="13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bacitracin</a:t>
            </a:r>
            <a:r>
              <a:rPr dirty="0" sz="13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methylene</a:t>
            </a:r>
            <a:r>
              <a:rPr dirty="0" sz="13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disalicylate</a:t>
            </a:r>
            <a:r>
              <a:rPr dirty="0" sz="13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3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  <a:r>
              <a:rPr dirty="0" sz="13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promoters</a:t>
            </a:r>
            <a:r>
              <a:rPr dirty="0" sz="13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broiler: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histology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intestinal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milieu.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Veterinary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Medicine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(Published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doi:10.4061/2010/645150).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6832" y="5919427"/>
            <a:ext cx="11327631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Bahadur,</a:t>
            </a:r>
            <a:r>
              <a:rPr dirty="0" sz="13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V.,</a:t>
            </a:r>
            <a:r>
              <a:rPr dirty="0" sz="1300" spc="-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3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</a:t>
            </a:r>
            <a:r>
              <a:rPr dirty="0" sz="1300" spc="-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(2010)</a:t>
            </a:r>
            <a:r>
              <a:rPr dirty="0" sz="13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13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3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efficacy</a:t>
            </a:r>
            <a:r>
              <a:rPr dirty="0" sz="13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L-lysine</a:t>
            </a:r>
            <a:r>
              <a:rPr dirty="0" sz="13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sulfate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vis-à-vis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L-lysine</a:t>
            </a:r>
            <a:r>
              <a:rPr dirty="0" sz="13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hydrochloride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300" spc="7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sources</a:t>
            </a:r>
            <a:r>
              <a:rPr dirty="0" sz="1300" spc="7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7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supplemental</a:t>
            </a:r>
            <a:r>
              <a:rPr dirty="0" sz="1300" spc="7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lysine</a:t>
            </a:r>
            <a:r>
              <a:rPr dirty="0" sz="1300" spc="7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chickens.</a:t>
            </a:r>
            <a:r>
              <a:rPr dirty="0" sz="13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Veterinary</a:t>
            </a:r>
            <a:r>
              <a:rPr dirty="0" sz="13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Medicine</a:t>
            </a:r>
            <a:r>
              <a:rPr dirty="0" sz="13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3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(Published</a:t>
            </a:r>
            <a:r>
              <a:rPr dirty="0" sz="13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doi:10.4061/2010/964076).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87239"/>
            <a:ext cx="535022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Selected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Scientific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Publications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6832" y="1030181"/>
            <a:ext cx="11328026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Mondal,</a:t>
            </a:r>
            <a:r>
              <a:rPr dirty="0" sz="13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S.,</a:t>
            </a:r>
            <a:r>
              <a:rPr dirty="0" sz="13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S.,</a:t>
            </a:r>
            <a:r>
              <a:rPr dirty="0" sz="13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Saha,</a:t>
            </a:r>
            <a:r>
              <a:rPr dirty="0" sz="13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P.</a:t>
            </a:r>
            <a:r>
              <a:rPr dirty="0" sz="13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</a:t>
            </a:r>
            <a:r>
              <a:rPr dirty="0" sz="13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(2010)</a:t>
            </a:r>
            <a:r>
              <a:rPr dirty="0" sz="13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Metabolism</a:t>
            </a:r>
            <a:r>
              <a:rPr dirty="0" sz="13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tissue</a:t>
            </a:r>
            <a:r>
              <a:rPr dirty="0" sz="13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distribution</a:t>
            </a:r>
            <a:r>
              <a:rPr dirty="0" sz="13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trace</a:t>
            </a:r>
            <a:r>
              <a:rPr dirty="0" sz="13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elements</a:t>
            </a:r>
            <a:r>
              <a:rPr dirty="0" sz="13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</a:t>
            </a:r>
            <a:r>
              <a:rPr dirty="0" sz="13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fed</a:t>
            </a:r>
            <a:r>
              <a:rPr dirty="0" sz="13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diets</a:t>
            </a:r>
            <a:r>
              <a:rPr dirty="0" sz="13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fed</a:t>
            </a:r>
            <a:r>
              <a:rPr dirty="0" sz="13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deficient</a:t>
            </a:r>
            <a:r>
              <a:rPr dirty="0" sz="13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plethoric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levels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copper,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manganese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zinc.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Biological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Trace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137: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190-205.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6832" y="1612857"/>
            <a:ext cx="11329082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Roy,</a:t>
            </a:r>
            <a:r>
              <a:rPr dirty="0" sz="13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A.,</a:t>
            </a:r>
            <a:r>
              <a:rPr dirty="0" sz="13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S.,</a:t>
            </a:r>
            <a:r>
              <a:rPr dirty="0" sz="13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Mondal,</a:t>
            </a:r>
            <a:r>
              <a:rPr dirty="0" sz="13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3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</a:t>
            </a:r>
            <a:r>
              <a:rPr dirty="0" sz="13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(2010)</a:t>
            </a:r>
            <a:r>
              <a:rPr dirty="0" sz="13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3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Supplemental</a:t>
            </a:r>
            <a:r>
              <a:rPr dirty="0" sz="13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exogenous</a:t>
            </a:r>
            <a:r>
              <a:rPr dirty="0" sz="13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emulsifier</a:t>
            </a:r>
            <a:r>
              <a:rPr dirty="0" sz="13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  <a:r>
              <a:rPr dirty="0" sz="13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nutrient</a:t>
            </a:r>
            <a:r>
              <a:rPr dirty="0" sz="13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metabolism,</a:t>
            </a:r>
            <a:r>
              <a:rPr dirty="0" sz="13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serum</a:t>
            </a:r>
            <a:r>
              <a:rPr dirty="0" sz="13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lipid</a:t>
            </a:r>
            <a:r>
              <a:rPr dirty="0" sz="13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profile</a:t>
            </a:r>
            <a:r>
              <a:rPr dirty="0" sz="13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Veterinary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Medicine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(Published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doi:10.4061/2010/262604).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6832" y="2195533"/>
            <a:ext cx="11333422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Samanta,</a:t>
            </a:r>
            <a:r>
              <a:rPr dirty="0" sz="13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S.,</a:t>
            </a:r>
            <a:r>
              <a:rPr dirty="0" sz="13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S.,</a:t>
            </a:r>
            <a:r>
              <a:rPr dirty="0" sz="13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Bahadur,</a:t>
            </a:r>
            <a:r>
              <a:rPr dirty="0" sz="13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V.</a:t>
            </a:r>
            <a:r>
              <a:rPr dirty="0" sz="13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</a:t>
            </a:r>
            <a:r>
              <a:rPr dirty="0" sz="13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(2008)</a:t>
            </a:r>
            <a:r>
              <a:rPr dirty="0" sz="13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Chromium</a:t>
            </a:r>
            <a:r>
              <a:rPr dirty="0" sz="13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picolinate</a:t>
            </a:r>
            <a:r>
              <a:rPr dirty="0" sz="13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3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ameliorate</a:t>
            </a:r>
            <a:r>
              <a:rPr dirty="0" sz="13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dirty="0" sz="13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dirty="0" sz="13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stress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enhance</a:t>
            </a:r>
            <a:r>
              <a:rPr dirty="0" sz="13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  <a:r>
              <a:rPr dirty="0" sz="13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carcass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meat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traits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reducing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circulatory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cortisol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level.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Journal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Food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Agriculture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88: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787-796.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6832" y="2778209"/>
            <a:ext cx="11340064" cy="4310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S.,</a:t>
            </a:r>
            <a:r>
              <a:rPr dirty="0" sz="13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Samanta,</a:t>
            </a:r>
            <a:r>
              <a:rPr dirty="0" sz="13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S.,</a:t>
            </a:r>
            <a:r>
              <a:rPr dirty="0" sz="13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Banerjee,</a:t>
            </a:r>
            <a:r>
              <a:rPr dirty="0" sz="13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R.,</a:t>
            </a:r>
            <a:r>
              <a:rPr dirty="0" sz="13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Sharma,</a:t>
            </a:r>
            <a:r>
              <a:rPr dirty="0" sz="13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B.</a:t>
            </a:r>
            <a:r>
              <a:rPr dirty="0" sz="13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</a:t>
            </a:r>
            <a:r>
              <a:rPr dirty="0" sz="13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(2007)</a:t>
            </a:r>
            <a:r>
              <a:rPr dirty="0" sz="13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Glucose</a:t>
            </a:r>
            <a:r>
              <a:rPr dirty="0" sz="13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tolerance</a:t>
            </a:r>
            <a:r>
              <a:rPr dirty="0" sz="13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serum</a:t>
            </a:r>
            <a:r>
              <a:rPr dirty="0" sz="13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concentrations</a:t>
            </a:r>
            <a:r>
              <a:rPr dirty="0" sz="13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hormones</a:t>
            </a:r>
            <a:r>
              <a:rPr dirty="0" sz="13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metabolites</a:t>
            </a:r>
            <a:r>
              <a:rPr dirty="0" sz="13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goats</a:t>
            </a:r>
            <a:r>
              <a:rPr dirty="0" sz="13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300" i="1">
                <a:solidFill>
                  <a:srgbClr val="000000"/>
                </a:solidFill>
                <a:latin typeface="Calibri"/>
                <a:cs typeface="Calibri"/>
              </a:rPr>
              <a:t>Capra</a:t>
            </a:r>
          </a:p>
          <a:p>
            <a:pPr marL="0" marR="0">
              <a:lnSpc>
                <a:spcPts val="1300"/>
              </a:lnSpc>
              <a:spcBef>
                <a:spcPts val="493"/>
              </a:spcBef>
              <a:spcAft>
                <a:spcPts val="0"/>
              </a:spcAft>
            </a:pPr>
            <a:r>
              <a:rPr dirty="0" sz="1300" i="1">
                <a:solidFill>
                  <a:srgbClr val="000000"/>
                </a:solidFill>
                <a:latin typeface="Calibri"/>
                <a:cs typeface="Calibri"/>
              </a:rPr>
              <a:t>hircus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diets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supplemented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inorganic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organic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chromium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salts.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347-356.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6832" y="3360885"/>
            <a:ext cx="11329082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S.,</a:t>
            </a:r>
            <a:r>
              <a:rPr dirty="0" sz="13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T.K.,</a:t>
            </a:r>
            <a:r>
              <a:rPr dirty="0" sz="13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Pakhira,</a:t>
            </a:r>
            <a:r>
              <a:rPr dirty="0" sz="13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M.C</a:t>
            </a:r>
            <a:r>
              <a:rPr dirty="0" sz="13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De,</a:t>
            </a:r>
            <a:r>
              <a:rPr dirty="0" sz="13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K.</a:t>
            </a:r>
            <a:r>
              <a:rPr dirty="0" sz="13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(2006)</a:t>
            </a:r>
            <a:r>
              <a:rPr dirty="0" sz="13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3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incremental</a:t>
            </a:r>
            <a:r>
              <a:rPr dirty="0" sz="13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dietary</a:t>
            </a:r>
            <a:r>
              <a:rPr dirty="0" sz="13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chromium</a:t>
            </a:r>
            <a:r>
              <a:rPr dirty="0" sz="13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(Cr3+)</a:t>
            </a:r>
            <a:r>
              <a:rPr dirty="0" sz="13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growth,</a:t>
            </a:r>
            <a:r>
              <a:rPr dirty="0" sz="13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hormone</a:t>
            </a:r>
            <a:r>
              <a:rPr dirty="0" sz="13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concentrations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glucose</a:t>
            </a:r>
            <a:r>
              <a:rPr dirty="0" sz="13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clearance</a:t>
            </a:r>
            <a:r>
              <a:rPr dirty="0" sz="1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6832" y="3588723"/>
            <a:ext cx="5943639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growing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goats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300" i="1">
                <a:solidFill>
                  <a:srgbClr val="000000"/>
                </a:solidFill>
                <a:latin typeface="Calibri"/>
                <a:cs typeface="Calibri"/>
              </a:rPr>
              <a:t>Capra</a:t>
            </a:r>
            <a:r>
              <a:rPr dirty="0" sz="13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000000"/>
                </a:solidFill>
                <a:latin typeface="Calibri"/>
                <a:cs typeface="Calibri"/>
              </a:rPr>
              <a:t>hircus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).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Journal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Agricultural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(Cambridge)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144: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269-280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6832" y="3943561"/>
            <a:ext cx="11328288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Amatya,</a:t>
            </a:r>
            <a:r>
              <a:rPr dirty="0" sz="13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J.</a:t>
            </a:r>
            <a:r>
              <a:rPr dirty="0" sz="13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L.,</a:t>
            </a:r>
            <a:r>
              <a:rPr dirty="0" sz="13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3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</a:t>
            </a:r>
            <a:r>
              <a:rPr dirty="0" sz="13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K.</a:t>
            </a:r>
            <a:r>
              <a:rPr dirty="0" sz="13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(2005)</a:t>
            </a:r>
            <a:r>
              <a:rPr dirty="0" sz="13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vitro</a:t>
            </a:r>
            <a:r>
              <a:rPr dirty="0" sz="13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uptake</a:t>
            </a:r>
            <a:r>
              <a:rPr dirty="0" sz="13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chromium</a:t>
            </a:r>
            <a:r>
              <a:rPr dirty="0" sz="13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inorganic</a:t>
            </a:r>
            <a:r>
              <a:rPr dirty="0" sz="13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organic</a:t>
            </a:r>
            <a:r>
              <a:rPr dirty="0" sz="13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sources</a:t>
            </a:r>
            <a:r>
              <a:rPr dirty="0" sz="13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dirty="0" sz="13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everted</a:t>
            </a:r>
            <a:r>
              <a:rPr dirty="0" sz="13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intestinal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sacs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poultry.</a:t>
            </a:r>
            <a:r>
              <a:rPr dirty="0" sz="13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Indian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Journal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Sciences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75: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680-684.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6832" y="4526237"/>
            <a:ext cx="11330539" cy="6588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Ahmed,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N,</a:t>
            </a:r>
            <a:r>
              <a:rPr dirty="0" sz="13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Haldar,</a:t>
            </a:r>
            <a:r>
              <a:rPr dirty="0" sz="1300" spc="-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S.,</a:t>
            </a:r>
            <a:r>
              <a:rPr dirty="0" sz="13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Pakhira,</a:t>
            </a:r>
            <a:r>
              <a:rPr dirty="0" sz="13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M.</a:t>
            </a:r>
            <a:r>
              <a:rPr dirty="0" sz="13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C.</a:t>
            </a:r>
            <a:r>
              <a:rPr dirty="0" sz="13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Ghosh,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T.K.</a:t>
            </a:r>
            <a:r>
              <a:rPr dirty="0" sz="1300" spc="-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(2005)</a:t>
            </a:r>
            <a:r>
              <a:rPr dirty="0" sz="13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  <a:r>
              <a:rPr dirty="0" sz="13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performances,</a:t>
            </a:r>
            <a:r>
              <a:rPr dirty="0" sz="13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nutrient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utilization</a:t>
            </a:r>
            <a:r>
              <a:rPr dirty="0" sz="13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carcass</a:t>
            </a:r>
            <a:r>
              <a:rPr dirty="0" sz="13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traits</a:t>
            </a:r>
            <a:r>
              <a:rPr dirty="0" sz="13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chickens</a:t>
            </a:r>
            <a:r>
              <a:rPr dirty="0" sz="13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fed</a:t>
            </a:r>
            <a:r>
              <a:rPr dirty="0" sz="13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3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normal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3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low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13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diet</a:t>
            </a:r>
            <a:r>
              <a:rPr dirty="0" sz="13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supplemented</a:t>
            </a:r>
            <a:r>
              <a:rPr dirty="0" sz="13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3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inorganic</a:t>
            </a:r>
            <a:r>
              <a:rPr dirty="0" sz="13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chromium</a:t>
            </a:r>
            <a:r>
              <a:rPr dirty="0" sz="13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(as</a:t>
            </a:r>
            <a:r>
              <a:rPr dirty="0" sz="13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chromium</a:t>
            </a:r>
            <a:r>
              <a:rPr dirty="0" sz="13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chloride</a:t>
            </a:r>
            <a:r>
              <a:rPr dirty="0" sz="13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hexahydrate)</a:t>
            </a:r>
            <a:r>
              <a:rPr dirty="0" sz="13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3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combination</a:t>
            </a:r>
            <a:r>
              <a:rPr dirty="0" sz="13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inorganic</a:t>
            </a:r>
            <a:r>
              <a:rPr dirty="0" sz="13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chromium</a:t>
            </a:r>
            <a:r>
              <a:rPr dirty="0" sz="13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3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ascorbic</a:t>
            </a:r>
            <a:r>
              <a:rPr dirty="0" sz="13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acid.</a:t>
            </a:r>
            <a:r>
              <a:rPr dirty="0" sz="13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Journal</a:t>
            </a:r>
            <a:r>
              <a:rPr dirty="0" sz="13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Agricultural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(Cambridge)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143: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427-439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87239"/>
            <a:ext cx="282485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Popular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Articles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6832" y="1168025"/>
            <a:ext cx="8306624" cy="8651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(20)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Practical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solutions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water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issues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Part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Water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availability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transmission.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Asian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8-10</a:t>
            </a:r>
          </a:p>
          <a:p>
            <a:pPr marL="0" marR="0">
              <a:lnSpc>
                <a:spcPts val="1200"/>
              </a:lnSpc>
              <a:spcBef>
                <a:spcPts val="1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(2020)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Practical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solutions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water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issues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Part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2: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Microbial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chemico-physical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standards.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Asian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12-16.</a:t>
            </a:r>
          </a:p>
          <a:p>
            <a:pPr marL="0" marR="0">
              <a:lnSpc>
                <a:spcPts val="1200"/>
              </a:lnSpc>
              <a:spcBef>
                <a:spcPts val="140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Dey,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AK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Dhara,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Sarkar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(2016)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Utilising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cotton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meal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diets.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Asian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42-45.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6832" y="2179961"/>
            <a:ext cx="10623703" cy="400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Agarwal,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Saxena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(2017)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novel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enzyme-DFM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combination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helps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improve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cyclic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heat-stress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condition.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Livestock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Business:40-42.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6832" y="2727585"/>
            <a:ext cx="660187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Creswell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(2015)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Utilising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roasted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meal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diets.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Asian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Magazine: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30-33.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87239"/>
            <a:ext cx="2321321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4431" y="1127495"/>
            <a:ext cx="43770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Year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11581" y="1127495"/>
            <a:ext cx="55951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Venue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05081" y="1127495"/>
            <a:ext cx="15457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Conference/Symposia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58703" y="1127495"/>
            <a:ext cx="144378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Title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presentation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31519" y="1127495"/>
            <a:ext cx="76743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Presenter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29331" y="1373146"/>
            <a:ext cx="3788913" cy="1168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Modulation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Microbiota–Gut–Brain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Axis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future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strategy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augment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productivity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future</a:t>
            </a:r>
          </a:p>
          <a:p>
            <a:pPr marL="0" marR="0">
              <a:lnSpc>
                <a:spcPts val="1200"/>
              </a:lnSpc>
              <a:spcBef>
                <a:spcPts val="3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Digging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gut-brain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axis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enhance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performance: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role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game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changer</a:t>
            </a:r>
          </a:p>
          <a:p>
            <a:pPr marL="0" marR="0">
              <a:lnSpc>
                <a:spcPts val="1200"/>
              </a:lnSpc>
              <a:spcBef>
                <a:spcPts val="3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Technological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Approach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Sustainable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Future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2344" y="1470986"/>
            <a:ext cx="437012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February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  <a:r>
              <a:rPr dirty="0" sz="1200" spc="24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Jabalpur,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Madhya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Pradesh</a:t>
            </a:r>
            <a:r>
              <a:rPr dirty="0" sz="12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WVPA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(India)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Conference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577705" y="1470986"/>
            <a:ext cx="1071926" cy="581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32344" y="2058031"/>
            <a:ext cx="106067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February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96091" y="2058031"/>
            <a:ext cx="99136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Kolkata,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81331" y="2058031"/>
            <a:ext cx="11495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NOVACON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604916" y="2253712"/>
            <a:ext cx="1017823" cy="877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Anirvid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Sarkar</a:t>
            </a:r>
          </a:p>
          <a:p>
            <a:pPr marL="0" marR="0">
              <a:lnSpc>
                <a:spcPts val="1200"/>
              </a:lnSpc>
              <a:spcBef>
                <a:spcPts val="150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Anirvid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Sarkar</a:t>
            </a:r>
          </a:p>
          <a:p>
            <a:pPr marL="0" marR="0">
              <a:lnSpc>
                <a:spcPts val="1200"/>
              </a:lnSpc>
              <a:spcBef>
                <a:spcPts val="150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Anirvid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Sarkar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74537" y="2597204"/>
            <a:ext cx="1230604" cy="53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September,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  <a:p>
            <a:pPr marL="240506" marR="0">
              <a:lnSpc>
                <a:spcPts val="1200"/>
              </a:lnSpc>
              <a:spcBef>
                <a:spcPts val="1504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August,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96091" y="2597204"/>
            <a:ext cx="991362" cy="53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Kolkata,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200"/>
              </a:lnSpc>
              <a:spcBef>
                <a:spcPts val="150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Kolkata,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81331" y="2597204"/>
            <a:ext cx="103873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AgriGate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29331" y="2597204"/>
            <a:ext cx="340021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Innovation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AgriTech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Startups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29331" y="2842854"/>
            <a:ext cx="3906833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Challenges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Industry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Technological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Approach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Sustainable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Future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81331" y="2940694"/>
            <a:ext cx="290685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Review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Annual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Conclave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605899" y="3292900"/>
            <a:ext cx="1016165" cy="473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61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100"/>
              </a:lnSpc>
              <a:spcBef>
                <a:spcPts val="1227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Amrita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dirty="0" sz="11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Dhara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642097" y="3440710"/>
            <a:ext cx="197518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Adisseo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Summit,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642097" y="3832721"/>
            <a:ext cx="3058353" cy="370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Veterinary</a:t>
            </a:r>
            <a:r>
              <a:rPr dirty="0" sz="11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1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dirty="0" sz="11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Kolkata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</a:p>
          <a:p>
            <a:pPr marL="0" marR="0">
              <a:lnSpc>
                <a:spcPts val="1100"/>
              </a:lnSpc>
              <a:spcBef>
                <a:spcPts val="417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1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EW</a:t>
            </a:r>
            <a:r>
              <a:rPr dirty="0" sz="11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Nutrition,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21181" y="3929114"/>
            <a:ext cx="1072170" cy="5702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Calibri"/>
                <a:cs typeface="Calibri"/>
              </a:rPr>
              <a:t>February,</a:t>
            </a:r>
            <a:r>
              <a:rPr dirty="0" sz="1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  <a:p>
            <a:pPr marL="168920" marR="0">
              <a:lnSpc>
                <a:spcPts val="1200"/>
              </a:lnSpc>
              <a:spcBef>
                <a:spcPts val="189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March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577705" y="3929114"/>
            <a:ext cx="1071926" cy="5702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803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8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581331" y="4211027"/>
            <a:ext cx="6333194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Discussion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Forum: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Trends</a:t>
            </a:r>
            <a:r>
              <a:rPr dirty="0" sz="12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art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fetching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optimum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CPDO&amp;TI,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Bengaluru</a:t>
            </a:r>
            <a:r>
              <a:rPr dirty="0" sz="1200" spc="12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minimum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cost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87074" y="4308867"/>
            <a:ext cx="1209599" cy="679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77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Bengaluru,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200"/>
              </a:lnSpc>
              <a:spcBef>
                <a:spcPts val="265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Hyderabad,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581331" y="4602390"/>
            <a:ext cx="2849939" cy="777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webinar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on: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Entrepreneurial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Opportunities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Rural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ICAR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0" marR="0">
              <a:lnSpc>
                <a:spcPts val="1200"/>
              </a:lnSpc>
              <a:spcBef>
                <a:spcPts val="3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Directorate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Research,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Hyderabad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Webinar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on: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Backyard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629331" y="4700231"/>
            <a:ext cx="3684024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plan,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Economics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Marketing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opportunities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Rural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31042" y="4798072"/>
            <a:ext cx="1162634" cy="875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November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2020</a:t>
            </a:r>
          </a:p>
          <a:p>
            <a:pPr marL="152027" marR="0">
              <a:lnSpc>
                <a:spcPts val="1200"/>
              </a:lnSpc>
              <a:spcBef>
                <a:spcPts val="4192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October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604916" y="4798072"/>
            <a:ext cx="1017823" cy="875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Anirvid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Sarkar</a:t>
            </a:r>
          </a:p>
          <a:p>
            <a:pPr marL="0" marR="0">
              <a:lnSpc>
                <a:spcPts val="1200"/>
              </a:lnSpc>
              <a:spcBef>
                <a:spcPts val="41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Anirvid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Sarkar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581331" y="5385117"/>
            <a:ext cx="6378415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Opportunistic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Rural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Venture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Employment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andTrends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Opportunities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Marketing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</a:p>
          <a:p>
            <a:pPr marL="304800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economy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Backyard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Products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140466" y="5482957"/>
            <a:ext cx="130515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West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Bengal,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581331" y="5580798"/>
            <a:ext cx="2383763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Empowerment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Uttar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Banga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Krishi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Viswavidyalaya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581331" y="5972161"/>
            <a:ext cx="3175037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Interactive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session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Marketing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Frontrunners: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remedies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74264" y="6070002"/>
            <a:ext cx="102486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January,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209845" y="6070002"/>
            <a:ext cx="1162050" cy="679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Bengaluru,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86245" marR="0">
              <a:lnSpc>
                <a:spcPts val="1200"/>
              </a:lnSpc>
              <a:spcBef>
                <a:spcPts val="265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Kolkata,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629331" y="6070002"/>
            <a:ext cx="241407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Trouble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shooting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577705" y="6070002"/>
            <a:ext cx="1071926" cy="679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265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629331" y="6363525"/>
            <a:ext cx="3803991" cy="5818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Removing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antibiotics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diets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better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future: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implications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strategies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minimise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subsequent</a:t>
            </a:r>
          </a:p>
          <a:p>
            <a:pPr marL="0" marR="0">
              <a:lnSpc>
                <a:spcPts val="1200"/>
              </a:lnSpc>
              <a:spcBef>
                <a:spcPts val="3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problems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581331" y="6461366"/>
            <a:ext cx="2990546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Conference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Society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18119" y="6559206"/>
            <a:ext cx="118397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December,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1542057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Salience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645" y="1138646"/>
            <a:ext cx="450966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Multidimensional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645" y="1758729"/>
            <a:ext cx="6126377" cy="944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Grassroot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1800" spc="-10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Understanding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Agriculture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</a:p>
          <a:p>
            <a:pPr marL="0" marR="0">
              <a:lnSpc>
                <a:spcPts val="1800"/>
              </a:lnSpc>
              <a:spcBef>
                <a:spcPts val="3535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Throughput</a:t>
            </a:r>
            <a:r>
              <a:rPr dirty="0" sz="1800" spc="-10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resulting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Smart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Delivery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645" y="3113833"/>
            <a:ext cx="5173650" cy="886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Precision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Minimum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TAT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(Turn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Around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Time)</a:t>
            </a:r>
          </a:p>
          <a:p>
            <a:pPr marL="0" marR="0">
              <a:lnSpc>
                <a:spcPts val="1800"/>
              </a:lnSpc>
              <a:spcBef>
                <a:spcPts val="308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Driven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8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Experienced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Technopreneurs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645" y="4353999"/>
            <a:ext cx="7053860" cy="153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Turnkey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Consulting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Livestock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Farming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Allied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</a:p>
          <a:p>
            <a:pPr marL="0" marR="0">
              <a:lnSpc>
                <a:spcPts val="1800"/>
              </a:lnSpc>
              <a:spcBef>
                <a:spcPts val="3082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Expert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Livestock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Advisory</a:t>
            </a:r>
            <a:r>
              <a:rPr dirty="0" sz="1800" spc="-7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varied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climatic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conditions</a:t>
            </a:r>
          </a:p>
          <a:p>
            <a:pPr marL="0" marR="0">
              <a:lnSpc>
                <a:spcPts val="1800"/>
              </a:lnSpc>
              <a:spcBef>
                <a:spcPts val="331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Presence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throughout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Sub-Continent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South-East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Asian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countries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87239"/>
            <a:ext cx="2321321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4431" y="1096685"/>
            <a:ext cx="43770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Year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11581" y="1096685"/>
            <a:ext cx="55951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Venue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05081" y="1096685"/>
            <a:ext cx="15457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Conference/Symposia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58703" y="1096685"/>
            <a:ext cx="144378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Title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presentation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31519" y="1096685"/>
            <a:ext cx="76743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Presenter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81331" y="1311526"/>
            <a:ext cx="5346251" cy="581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Winter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Council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Agricultural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200" spc="10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Basics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Formulation</a:t>
            </a:r>
          </a:p>
          <a:p>
            <a:pPr marL="0" marR="0">
              <a:lnSpc>
                <a:spcPts val="1200"/>
              </a:lnSpc>
              <a:spcBef>
                <a:spcPts val="3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Fishery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Sciences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4537" y="1507208"/>
            <a:ext cx="123060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September,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96091" y="1507208"/>
            <a:ext cx="99136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Kolkata,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577705" y="1507208"/>
            <a:ext cx="107192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49880" y="1888586"/>
            <a:ext cx="1280981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  <a:p>
            <a:pPr marL="6015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Jakarta,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Indonesia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1884" y="1983610"/>
            <a:ext cx="1099845" cy="13517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158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August,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  <a:p>
            <a:pPr marL="113158" marR="0">
              <a:lnSpc>
                <a:spcPts val="1200"/>
              </a:lnSpc>
              <a:spcBef>
                <a:spcPts val="178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August,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  <a:p>
            <a:pPr marL="0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February,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  <a:p>
            <a:pPr marL="301947" marR="0">
              <a:lnSpc>
                <a:spcPts val="1200"/>
              </a:lnSpc>
              <a:spcBef>
                <a:spcPts val="183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June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81331" y="1983610"/>
            <a:ext cx="212957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Conference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29331" y="1983610"/>
            <a:ext cx="2745503" cy="5690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Practical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solutions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water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issues</a:t>
            </a:r>
          </a:p>
          <a:p>
            <a:pPr marL="0" marR="0">
              <a:lnSpc>
                <a:spcPts val="1200"/>
              </a:lnSpc>
              <a:spcBef>
                <a:spcPts val="178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Recent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Trends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577705" y="1983610"/>
            <a:ext cx="1071926" cy="960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78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81331" y="2264331"/>
            <a:ext cx="3043335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Vista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South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08257" y="2362172"/>
            <a:ext cx="1376934" cy="5818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925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Dhaka,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Bangladesh</a:t>
            </a:r>
          </a:p>
          <a:p>
            <a:pPr marL="0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Bhubaneswar,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29331" y="2655694"/>
            <a:ext cx="3568696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Unconventional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raw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materials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diets…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really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reduce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costs?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81331" y="2753535"/>
            <a:ext cx="256391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Review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Annual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Conclave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32305" y="3047058"/>
            <a:ext cx="1726160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Biratnagar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Kathmandu,</a:t>
            </a:r>
          </a:p>
          <a:p>
            <a:pPr marL="598388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Nepal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404097" y="3049874"/>
            <a:ext cx="1422349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608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Amrita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Kumar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Dhara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581331" y="3144898"/>
            <a:ext cx="670794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Ravioza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Biotech</a:t>
            </a:r>
            <a:r>
              <a:rPr dirty="0" sz="12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Role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producing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antibiotic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free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chicken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581331" y="3438421"/>
            <a:ext cx="2879981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Directorate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Research,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Extension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Farms,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WBUAFS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629331" y="3438421"/>
            <a:ext cx="3647007" cy="581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Viral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diseases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emphasis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gross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pathology,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diagnosis,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transmission,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prevention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</a:p>
          <a:p>
            <a:pPr marL="0" marR="0">
              <a:lnSpc>
                <a:spcPts val="1200"/>
              </a:lnSpc>
              <a:spcBef>
                <a:spcPts val="3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Evaluation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generation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intrinsically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stable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51444" y="3536261"/>
            <a:ext cx="83726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April,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96091" y="3536261"/>
            <a:ext cx="99136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Kolkata,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404097" y="3536261"/>
            <a:ext cx="142234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Amrita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Kumar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Dhara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581331" y="3927625"/>
            <a:ext cx="2862941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Association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Annual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Meeting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22584" y="4025465"/>
            <a:ext cx="77614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July,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135629" y="4025465"/>
            <a:ext cx="132528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Antonio,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Texas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629331" y="4025465"/>
            <a:ext cx="3805335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phytase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different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levels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inclusion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tibia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contents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chickens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577705" y="4025465"/>
            <a:ext cx="107192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629331" y="4416828"/>
            <a:ext cx="3782467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Understanding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chicken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microbiota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factors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leading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healthy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577705" y="4514670"/>
            <a:ext cx="1071926" cy="973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581331" y="4612510"/>
            <a:ext cx="2752289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Distributor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Remedies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54545" y="4710351"/>
            <a:ext cx="265652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October,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  <a:r>
              <a:rPr dirty="0" sz="1200" spc="79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Kuala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Lumpur,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Malaysia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629331" y="4808192"/>
            <a:ext cx="3885675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Understanding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factors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leading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healthy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690097" y="5199555"/>
            <a:ext cx="3436390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good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protein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meal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pays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dividend: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critical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selecting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protein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source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642097" y="5335714"/>
            <a:ext cx="2749980" cy="581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professionals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Nepal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Nepal</a:t>
            </a:r>
          </a:p>
          <a:p>
            <a:pPr marL="0" marR="0">
              <a:lnSpc>
                <a:spcPts val="1200"/>
              </a:lnSpc>
              <a:spcBef>
                <a:spcPts val="3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Veterinary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Organization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41751" y="5531396"/>
            <a:ext cx="120180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November,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241037" y="5531396"/>
            <a:ext cx="109567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Chitwan,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Nepal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690097" y="5610077"/>
            <a:ext cx="22222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Trace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mineral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0577705" y="5610077"/>
            <a:ext cx="107192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690097" y="5844078"/>
            <a:ext cx="302530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overview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raw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materials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0505585" y="5844078"/>
            <a:ext cx="122064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Aivan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Priyadarshi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87239"/>
            <a:ext cx="2321321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2718" y="1063218"/>
            <a:ext cx="43770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Year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97867" y="1063218"/>
            <a:ext cx="55951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Venue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44878" y="1063218"/>
            <a:ext cx="15457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Conference/Symposia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93061" y="1063218"/>
            <a:ext cx="2946053" cy="65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02273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Title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presentation</a:t>
            </a:r>
          </a:p>
          <a:p>
            <a:pPr marL="0" marR="0">
              <a:lnSpc>
                <a:spcPts val="1200"/>
              </a:lnSpc>
              <a:spcBef>
                <a:spcPts val="64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Basics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Formulation</a:t>
            </a:r>
          </a:p>
          <a:p>
            <a:pPr marL="0" marR="0">
              <a:lnSpc>
                <a:spcPts val="1200"/>
              </a:lnSpc>
              <a:spcBef>
                <a:spcPts val="6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Critical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look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protein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meals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29929" y="1063218"/>
            <a:ext cx="76743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Presenter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576115" y="1297218"/>
            <a:ext cx="1071925" cy="42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64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97461" y="1316377"/>
            <a:ext cx="2593602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Formulation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Workshop: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Soybean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Export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Council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5265" y="1414218"/>
            <a:ext cx="208365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May,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  <a:r>
              <a:rPr dirty="0" sz="1200" spc="64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Kathmandu,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Nepal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97461" y="1746058"/>
            <a:ext cx="2580664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Rossari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Biotech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Ltd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93061" y="1746058"/>
            <a:ext cx="4422208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drives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poultry…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factors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leading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healthy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0977" y="1843899"/>
            <a:ext cx="2506906" cy="9732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September,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  <a:r>
              <a:rPr dirty="0" sz="1200" spc="90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Chandigarh,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275877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March,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  <a:r>
              <a:rPr dirty="0" sz="1200" spc="82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  <a:p>
            <a:pPr marL="414287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May,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  <a:r>
              <a:rPr dirty="0" sz="1200" spc="56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Dhaka,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Bangladesh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576115" y="1843899"/>
            <a:ext cx="1071925" cy="2930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83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200"/>
              </a:lnSpc>
              <a:spcBef>
                <a:spcPts val="18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97461" y="2137422"/>
            <a:ext cx="2595881" cy="777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Innovation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Summit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Ceva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Sante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Animale</a:t>
            </a:r>
          </a:p>
          <a:p>
            <a:pPr marL="0" marR="0">
              <a:lnSpc>
                <a:spcPts val="1200"/>
              </a:lnSpc>
              <a:spcBef>
                <a:spcPts val="3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Guybro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Chemicals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93061" y="2235262"/>
            <a:ext cx="330439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Surfactant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efficient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093061" y="2626626"/>
            <a:ext cx="437610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Organic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Trace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minerals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extract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flock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42180" y="2920148"/>
            <a:ext cx="3799769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Jakarta,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Indonesia</a:t>
            </a:r>
            <a:r>
              <a:rPr dirty="0" sz="12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Novus</a:t>
            </a:r>
          </a:p>
          <a:p>
            <a:pPr marL="31179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Hyderabad,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  <a:r>
              <a:rPr dirty="0" sz="1200" spc="10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93061" y="2920148"/>
            <a:ext cx="3829263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enzymes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matrix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values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formulations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30977" y="3017989"/>
            <a:ext cx="123060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September,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93061" y="3311511"/>
            <a:ext cx="4124790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converter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gift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Healthy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factors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leading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healthy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10985" y="3409352"/>
            <a:ext cx="420059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October,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  <a:r>
              <a:rPr dirty="0" sz="1200" spc="117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Delhi,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  <a:r>
              <a:rPr dirty="0" sz="1200" spc="1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Biomin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Forum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93061" y="3702874"/>
            <a:ext cx="4310870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Raising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chickens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antibiotic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free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era…the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myths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myth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busters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71483" y="3996397"/>
            <a:ext cx="435554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August,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  <a:r>
              <a:rPr dirty="0" sz="1200" spc="8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  <a:r>
              <a:rPr dirty="0" sz="1200" spc="7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Conference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93061" y="4094237"/>
            <a:ext cx="4398348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Unconventional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raw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materials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diets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really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reduce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cost?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197461" y="4485600"/>
            <a:ext cx="2731829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Symposium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Indian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Herbs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093061" y="4485600"/>
            <a:ext cx="3243371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drives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poultry…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factors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leading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healthy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79024" y="4583441"/>
            <a:ext cx="77614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July,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151879" y="4583441"/>
            <a:ext cx="84536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Pune,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58957" y="4896123"/>
            <a:ext cx="8535351" cy="639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0067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July,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2016</a:t>
            </a:r>
            <a:r>
              <a:rPr dirty="0" sz="1200" spc="103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Biratnagar,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Nepal</a:t>
            </a:r>
            <a:r>
              <a:rPr dirty="0" sz="120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Asian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Feeds</a:t>
            </a:r>
            <a:r>
              <a:rPr dirty="0" sz="1200" spc="1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tropical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climate</a:t>
            </a:r>
          </a:p>
          <a:p>
            <a:pPr marL="0" marR="0">
              <a:lnSpc>
                <a:spcPts val="1200"/>
              </a:lnSpc>
              <a:spcBef>
                <a:spcPts val="642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November,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2016</a:t>
            </a:r>
            <a:r>
              <a:rPr dirty="0" sz="1200" spc="114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Agartala,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Tripura</a:t>
            </a:r>
            <a:r>
              <a:rPr dirty="0" sz="1200" spc="10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Mountt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Agro</a:t>
            </a:r>
            <a:r>
              <a:rPr dirty="0" sz="1200" spc="6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tropical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climate</a:t>
            </a:r>
          </a:p>
          <a:p>
            <a:pPr marL="2438503" marR="0">
              <a:lnSpc>
                <a:spcPts val="1200"/>
              </a:lnSpc>
              <a:spcBef>
                <a:spcPts val="49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Pre-Conference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Satellite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Symposium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402507" y="4896123"/>
            <a:ext cx="1422349" cy="424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Amrita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Kumar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Dhara</a:t>
            </a:r>
          </a:p>
          <a:p>
            <a:pPr marL="0" marR="0">
              <a:lnSpc>
                <a:spcPts val="1200"/>
              </a:lnSpc>
              <a:spcBef>
                <a:spcPts val="64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Amrita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Kumar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Dhara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71483" y="5442804"/>
            <a:ext cx="224566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August,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2015</a:t>
            </a:r>
            <a:r>
              <a:rPr dirty="0" sz="1200" spc="8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093061" y="5442804"/>
            <a:ext cx="427551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Formulating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diets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least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cost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576115" y="5442804"/>
            <a:ext cx="107192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197461" y="5540645"/>
            <a:ext cx="116680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DSM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BFQC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07884" y="5755486"/>
            <a:ext cx="858830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April,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2015</a:t>
            </a:r>
            <a:r>
              <a:rPr dirty="0" sz="1200" spc="111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Biratnagar,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Nepal</a:t>
            </a:r>
            <a:r>
              <a:rPr dirty="0" sz="120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Asian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Feeds</a:t>
            </a:r>
            <a:r>
              <a:rPr dirty="0" sz="1200" spc="1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problems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encounter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tropical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climate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402507" y="5755486"/>
            <a:ext cx="142234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Amrita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Kumar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Dhara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093061" y="5970327"/>
            <a:ext cx="4216982" cy="5818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Effects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phytogenic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additive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performance,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nutrient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digestibility,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caecal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microflora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composition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intestinal</a:t>
            </a:r>
          </a:p>
          <a:p>
            <a:pPr marL="0" marR="0">
              <a:lnSpc>
                <a:spcPts val="1200"/>
              </a:lnSpc>
              <a:spcBef>
                <a:spcPts val="3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histomorphology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broilers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197461" y="6068167"/>
            <a:ext cx="2809554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BOKU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(University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Resources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Life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Sciences)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646623" y="6068167"/>
            <a:ext cx="931223" cy="386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Presented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125313" marR="0">
              <a:lnSpc>
                <a:spcPts val="12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abse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07884" y="6166008"/>
            <a:ext cx="83726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April,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2014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028116" y="6166008"/>
            <a:ext cx="109438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Vienna,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Austria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87239"/>
            <a:ext cx="652989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Participation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Conference/Symposia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3215" y="1105107"/>
            <a:ext cx="1158143" cy="43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6928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Year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March,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61876" y="1105107"/>
            <a:ext cx="1876122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Conference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Symposium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75442" y="1105107"/>
            <a:ext cx="736699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Location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92521" y="1339107"/>
            <a:ext cx="1066861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VIV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32730" y="1339107"/>
            <a:ext cx="137503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3215" y="1573107"/>
            <a:ext cx="821523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KIPF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92521" y="1573107"/>
            <a:ext cx="2369302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Kolkata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Fair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32730" y="1573107"/>
            <a:ext cx="106127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Kolkata,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3215" y="1807107"/>
            <a:ext cx="1289251" cy="905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November,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February,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2020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November,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July,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92521" y="1807107"/>
            <a:ext cx="3444091" cy="905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Veterinary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Association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Conference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PSA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Annual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Meeting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32730" y="1807107"/>
            <a:ext cx="1748091" cy="2777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Hyderabad,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Bangalore,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Hyderabad,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Montreal,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Canada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Kuala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Lumpur,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Malaysia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Dhaka,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Bangladesh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Hyderabad,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Kuala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Lumpur,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Malaysia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Phuket,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Raleigh,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USA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3215" y="2743107"/>
            <a:ext cx="828127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July,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92521" y="2743107"/>
            <a:ext cx="6260510" cy="67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Symposium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“Nutrition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Performing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Animals”.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Veterinary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Association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Congress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VIV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3215" y="2977107"/>
            <a:ext cx="1320455" cy="1607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September,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March,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March,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November,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October,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September,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July,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92521" y="3437678"/>
            <a:ext cx="3758276" cy="912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dirty="0" sz="1300" baseline="29999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dirty="0" sz="1300" baseline="29999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Show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Veterinary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Association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Conference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Panorama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92521" y="4381107"/>
            <a:ext cx="4588742" cy="43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Visit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3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North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Carolina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State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VICTAM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23215" y="4615107"/>
            <a:ext cx="1320455" cy="1373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March,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November,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September,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August,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August,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June,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432730" y="4615107"/>
            <a:ext cx="1375030" cy="671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Hyderabad,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Mumbai,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692521" y="4849107"/>
            <a:ext cx="3277248" cy="671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Golden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Jubilee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Celebration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CLAFMA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Conference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432730" y="5317107"/>
            <a:ext cx="1375030" cy="43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Kolkata,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692521" y="5551107"/>
            <a:ext cx="3965284" cy="90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Advanced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Mill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Symposium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Pacific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Summit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Enzymes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</a:p>
          <a:p>
            <a:pPr marL="0" marR="0">
              <a:lnSpc>
                <a:spcPts val="1300"/>
              </a:lnSpc>
              <a:spcBef>
                <a:spcPts val="59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AAFAN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2017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(Amino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Acid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Forum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Nutrition)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VIV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432730" y="5785107"/>
            <a:ext cx="1375030" cy="43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  <a:p>
            <a:pPr marL="0" marR="0">
              <a:lnSpc>
                <a:spcPts val="1300"/>
              </a:lnSpc>
              <a:spcBef>
                <a:spcPts val="54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Beijing,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China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23215" y="6019107"/>
            <a:ext cx="88112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June,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23215" y="6253107"/>
            <a:ext cx="1008251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March,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432730" y="6253107"/>
            <a:ext cx="137503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87239"/>
            <a:ext cx="652989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Participation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Conference/Symposia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3215" y="1100726"/>
            <a:ext cx="1289251" cy="1463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6929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Year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December,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2016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November,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2016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August,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2016</a:t>
            </a:r>
          </a:p>
          <a:p>
            <a:pPr marL="0" marR="0">
              <a:lnSpc>
                <a:spcPts val="1300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August,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2016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July,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04738" y="1100726"/>
            <a:ext cx="1876122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Conference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Symposium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18455" y="1100726"/>
            <a:ext cx="1535816" cy="455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985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Location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Hyderabad,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92522" y="1352726"/>
            <a:ext cx="197190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Arm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Hammer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92522" y="1604726"/>
            <a:ext cx="2719375" cy="45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Conference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18455" y="1604726"/>
            <a:ext cx="1981231" cy="146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Hyderabad,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Hyderabad,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Orleans,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USA</a:t>
            </a:r>
          </a:p>
          <a:p>
            <a:pPr marL="0" marR="0">
              <a:lnSpc>
                <a:spcPts val="1300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Stayerhofweg,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Netherlands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Atlanta,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USA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92522" y="2108726"/>
            <a:ext cx="6075455" cy="45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Best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Provider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Award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2016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CEO’s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Forum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Fortune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PSA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Annual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Meeting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3215" y="2612726"/>
            <a:ext cx="894332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April,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92522" y="2612726"/>
            <a:ext cx="1882723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Visit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3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“Feed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Design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Lab”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3215" y="2864727"/>
            <a:ext cx="1289251" cy="1211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January,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2016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November,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2015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September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2015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August,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2015</a:t>
            </a:r>
          </a:p>
          <a:p>
            <a:pPr marL="0" marR="0">
              <a:lnSpc>
                <a:spcPts val="1300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May,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92522" y="2864727"/>
            <a:ext cx="3350443" cy="707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Processing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Expo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Conference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18455" y="3116726"/>
            <a:ext cx="1375030" cy="707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Hyderabad,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Goa,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92522" y="3620726"/>
            <a:ext cx="1251629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ResCom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Summit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692522" y="3872726"/>
            <a:ext cx="1409701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Alltech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REBELation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18455" y="3872726"/>
            <a:ext cx="1161757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Lexington,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USA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23215" y="4124726"/>
            <a:ext cx="828127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July,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92522" y="4124726"/>
            <a:ext cx="3903205" cy="45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Symposium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Conducted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MSD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VIV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18455" y="4124726"/>
            <a:ext cx="1962950" cy="221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Malacca,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Malaysia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Hyderabad,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Munich,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Germany.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Penang,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Malaysia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Queenstown,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Zealand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Colombo,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Sri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Lanka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Bangkok,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Thailand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23215" y="4376726"/>
            <a:ext cx="1289251" cy="1211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March,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2015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March,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2015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November,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2014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October,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2014</a:t>
            </a:r>
          </a:p>
          <a:p>
            <a:pPr marL="0" marR="0">
              <a:lnSpc>
                <a:spcPts val="1300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June,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692522" y="4628726"/>
            <a:ext cx="233033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Novus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692522" y="4880726"/>
            <a:ext cx="2719375" cy="45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Forum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692522" y="5384726"/>
            <a:ext cx="3903205" cy="95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Symposium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Conducted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MSD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Nutritionist's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Conference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Alltech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South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Summit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2013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VIV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Asia</a:t>
            </a:r>
            <a:r>
              <a:rPr dirty="0" sz="13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23215" y="5636726"/>
            <a:ext cx="894332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April,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23215" y="5888726"/>
            <a:ext cx="1269934" cy="45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December,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2013</a:t>
            </a:r>
          </a:p>
          <a:p>
            <a:pPr marL="0" marR="0">
              <a:lnSpc>
                <a:spcPts val="13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March,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000000"/>
                </a:solidFill>
                <a:latin typeface="Calibri"/>
                <a:cs typeface="Calibri"/>
              </a:rPr>
              <a:t>2013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87239"/>
            <a:ext cx="216217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Recognition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173811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Footprint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1125" y="1130555"/>
            <a:ext cx="176286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33cc"/>
                </a:solidFill>
                <a:latin typeface="Calibri"/>
                <a:cs typeface="Calibri"/>
              </a:rPr>
              <a:t>Partners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76863" y="3435377"/>
            <a:ext cx="244198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19111" y="3627652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1542057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Salience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645" y="1138646"/>
            <a:ext cx="427351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250+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Global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Domestic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projects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handled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645" y="1758729"/>
            <a:ext cx="420694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100+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satisfied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clients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throughout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globe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645" y="2436281"/>
            <a:ext cx="585046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PhD,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Veterinarians,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Biotechnologists,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Microbiologists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645" y="3113833"/>
            <a:ext cx="6055681" cy="2126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Laboratories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support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projects</a:t>
            </a:r>
          </a:p>
          <a:p>
            <a:pPr marL="0" marR="0">
              <a:lnSpc>
                <a:spcPts val="1800"/>
              </a:lnSpc>
              <a:spcBef>
                <a:spcPts val="3082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Fully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operational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Broiler,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Layer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Aquaculture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</a:p>
          <a:p>
            <a:pPr marL="0" marR="0">
              <a:lnSpc>
                <a:spcPts val="1800"/>
              </a:lnSpc>
              <a:spcBef>
                <a:spcPts val="3082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Breeder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facility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construction</a:t>
            </a:r>
          </a:p>
          <a:p>
            <a:pPr marL="0" marR="0">
              <a:lnSpc>
                <a:spcPts val="1800"/>
              </a:lnSpc>
              <a:spcBef>
                <a:spcPts val="3032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Simulation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actual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commercial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farm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1645" y="5623699"/>
            <a:ext cx="379705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State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art</a:t>
            </a:r>
            <a:r>
              <a:rPr dirty="0" sz="1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199469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74" y="1211444"/>
            <a:ext cx="3436015" cy="588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Shivaji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Dey</a:t>
            </a:r>
          </a:p>
          <a:p>
            <a:pPr marL="0" marR="0">
              <a:lnSpc>
                <a:spcPts val="160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M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V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Sc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(Poultry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Science),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PGCBM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(XLRI)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674" y="1806871"/>
            <a:ext cx="6217038" cy="4107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dirty="0" sz="18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founder</a:t>
            </a:r>
            <a:r>
              <a:rPr dirty="0" sz="18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Director,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Shivaji</a:t>
            </a:r>
            <a:r>
              <a:rPr dirty="0" sz="18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drives</a:t>
            </a:r>
            <a:r>
              <a:rPr dirty="0" sz="18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organizational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strategies</a:t>
            </a:r>
            <a:r>
              <a:rPr dirty="0" sz="18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major</a:t>
            </a:r>
            <a:r>
              <a:rPr dirty="0" sz="18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focus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areas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8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support</a:t>
            </a:r>
            <a:r>
              <a:rPr dirty="0" sz="18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formulation</a:t>
            </a:r>
            <a:r>
              <a:rPr dirty="0" sz="18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corporate</a:t>
            </a:r>
            <a:r>
              <a:rPr dirty="0" sz="18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management.</a:t>
            </a:r>
            <a:r>
              <a:rPr dirty="0" sz="18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dirty="0" sz="18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expertise</a:t>
            </a:r>
            <a:r>
              <a:rPr dirty="0" sz="18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extends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poultry,</a:t>
            </a:r>
            <a:r>
              <a:rPr dirty="0" sz="18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aqua,</a:t>
            </a:r>
            <a:r>
              <a:rPr dirty="0" sz="18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ruminant</a:t>
            </a:r>
            <a:r>
              <a:rPr dirty="0" sz="18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swine</a:t>
            </a:r>
            <a:r>
              <a:rPr dirty="0" sz="18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nutrition,</a:t>
            </a:r>
            <a:r>
              <a:rPr dirty="0" sz="18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8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</a:p>
          <a:p>
            <a:pPr marL="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assurance</a:t>
            </a:r>
            <a:r>
              <a:rPr dirty="0" sz="18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cereal</a:t>
            </a:r>
            <a:r>
              <a:rPr dirty="0" sz="18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grains,</a:t>
            </a:r>
            <a:r>
              <a:rPr dirty="0" sz="18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Six-Sigma</a:t>
            </a:r>
            <a:r>
              <a:rPr dirty="0" sz="18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implementation</a:t>
            </a:r>
            <a:r>
              <a:rPr dirty="0" sz="180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plant</a:t>
            </a:r>
            <a:r>
              <a:rPr dirty="0" sz="18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r>
              <a:rPr dirty="0" sz="18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18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8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integration</a:t>
            </a:r>
            <a:r>
              <a:rPr dirty="0" sz="18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etc.</a:t>
            </a:r>
            <a:r>
              <a:rPr dirty="0" sz="18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Shivaji</a:t>
            </a:r>
            <a:r>
              <a:rPr dirty="0" sz="18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18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dirty="0" sz="18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23</a:t>
            </a:r>
            <a:r>
              <a:rPr dirty="0" sz="18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18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  <a:r>
              <a:rPr dirty="0" sz="18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18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8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worked</a:t>
            </a:r>
            <a:r>
              <a:rPr dirty="0" sz="18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areas</a:t>
            </a:r>
            <a:r>
              <a:rPr dirty="0" sz="180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8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Breeding,</a:t>
            </a:r>
            <a:r>
              <a:rPr dirty="0" sz="18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R&amp;D</a:t>
            </a:r>
            <a:r>
              <a:rPr dirty="0" sz="18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  <a:r>
              <a:rPr dirty="0" sz="18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multinational</a:t>
            </a:r>
            <a:r>
              <a:rPr dirty="0" sz="18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giants</a:t>
            </a:r>
            <a:r>
              <a:rPr dirty="0" sz="18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dirty="0" sz="18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Kemin</a:t>
            </a:r>
            <a:r>
              <a:rPr dirty="0" sz="18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Alltech.</a:t>
            </a:r>
            <a:r>
              <a:rPr dirty="0" sz="18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18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presently</a:t>
            </a:r>
            <a:r>
              <a:rPr dirty="0" sz="18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involved</a:t>
            </a:r>
            <a:r>
              <a:rPr dirty="0" sz="18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senior</a:t>
            </a:r>
            <a:r>
              <a:rPr dirty="0" sz="18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consultant</a:t>
            </a:r>
            <a:r>
              <a:rPr dirty="0" sz="18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poultry,</a:t>
            </a:r>
            <a:r>
              <a:rPr dirty="0" sz="18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soya,</a:t>
            </a:r>
            <a:r>
              <a:rPr dirty="0" sz="18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aqua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dairy</a:t>
            </a:r>
            <a:r>
              <a:rPr dirty="0" sz="180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projects</a:t>
            </a:r>
            <a:r>
              <a:rPr dirty="0" sz="18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18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dirty="0" sz="18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Corporate</a:t>
            </a:r>
            <a:r>
              <a:rPr dirty="0" sz="18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  <a:r>
              <a:rPr dirty="0" sz="18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dirty="0" sz="18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8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supports</a:t>
            </a:r>
            <a:r>
              <a:rPr dirty="0" sz="18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various</a:t>
            </a:r>
            <a:r>
              <a:rPr dirty="0" sz="18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capacities</a:t>
            </a:r>
            <a:r>
              <a:rPr dirty="0" sz="18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5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800" spc="5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industry</a:t>
            </a:r>
            <a:r>
              <a:rPr dirty="0" sz="1800" spc="5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spanning</a:t>
            </a:r>
            <a:r>
              <a:rPr dirty="0" sz="18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dirty="0" sz="18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countries</a:t>
            </a:r>
            <a:r>
              <a:rPr dirty="0" sz="1800" spc="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South</a:t>
            </a:r>
            <a:r>
              <a:rPr dirty="0" sz="1800" spc="5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Asian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regions</a:t>
            </a:r>
            <a:r>
              <a:rPr dirty="0" sz="18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18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India,</a:t>
            </a:r>
            <a:r>
              <a:rPr dirty="0" sz="18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Bangladesh,</a:t>
            </a:r>
            <a:r>
              <a:rPr dirty="0" sz="18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Nepal,</a:t>
            </a:r>
            <a:r>
              <a:rPr dirty="0" sz="18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Sri</a:t>
            </a:r>
            <a:r>
              <a:rPr dirty="0" sz="18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Lanka,</a:t>
            </a:r>
            <a:r>
              <a:rPr dirty="0" sz="18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Thailand,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Vietnam,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Malaysia,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Indonesia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Japan.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199469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51454" y="1211444"/>
            <a:ext cx="2407148" cy="588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Haldar</a:t>
            </a:r>
          </a:p>
          <a:p>
            <a:pPr marL="0" marR="0">
              <a:lnSpc>
                <a:spcPts val="160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Ph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D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(Animal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Nutrition)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51454" y="1806871"/>
            <a:ext cx="5941091" cy="4655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10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800" spc="10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1800" spc="10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dirty="0" sz="1800" spc="10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career</a:t>
            </a:r>
            <a:r>
              <a:rPr dirty="0" sz="1800" spc="10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10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10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800" spc="10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professional</a:t>
            </a:r>
            <a:r>
              <a:rPr dirty="0" sz="18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year</a:t>
            </a:r>
            <a:r>
              <a:rPr dirty="0" sz="18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1997.</a:t>
            </a:r>
            <a:r>
              <a:rPr dirty="0" sz="1800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18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worked</a:t>
            </a:r>
            <a:r>
              <a:rPr dirty="0" sz="18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80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Assistant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Professor</a:t>
            </a:r>
            <a:r>
              <a:rPr dirty="0" sz="18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dirty="0" sz="18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dirty="0" sz="18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WBUAFS</a:t>
            </a:r>
            <a:r>
              <a:rPr dirty="0" sz="18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was</a:t>
            </a:r>
            <a:r>
              <a:rPr dirty="0" sz="18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associated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projects</a:t>
            </a:r>
            <a:r>
              <a:rPr dirty="0" sz="18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mainly</a:t>
            </a:r>
            <a:r>
              <a:rPr dirty="0" sz="18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gut</a:t>
            </a:r>
            <a:r>
              <a:rPr dirty="0" sz="18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18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8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developing</a:t>
            </a:r>
            <a:r>
              <a:rPr dirty="0" sz="18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feeding</a:t>
            </a:r>
            <a:r>
              <a:rPr dirty="0" sz="18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strategies</a:t>
            </a:r>
            <a:r>
              <a:rPr dirty="0" sz="18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8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chickens</a:t>
            </a:r>
            <a:r>
              <a:rPr dirty="0" sz="18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free</a:t>
            </a:r>
            <a:r>
              <a:rPr dirty="0" sz="18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antibiotic</a:t>
            </a:r>
            <a:r>
              <a:rPr dirty="0" sz="18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promoters.</a:t>
            </a:r>
            <a:r>
              <a:rPr dirty="0" sz="18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18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focus</a:t>
            </a:r>
            <a:r>
              <a:rPr dirty="0" sz="18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dirty="0" sz="1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dirty="0" sz="18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18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period</a:t>
            </a:r>
            <a:r>
              <a:rPr dirty="0" sz="18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was</a:t>
            </a:r>
            <a:r>
              <a:rPr dirty="0" sz="18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dirty="0" sz="18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enzymes</a:t>
            </a:r>
            <a:r>
              <a:rPr dirty="0" sz="18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poultry.</a:t>
            </a:r>
            <a:r>
              <a:rPr dirty="0" sz="18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published</a:t>
            </a:r>
            <a:r>
              <a:rPr dirty="0" sz="18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1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r>
              <a:rPr dirty="0" sz="18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scientific</a:t>
            </a:r>
            <a:r>
              <a:rPr dirty="0" sz="18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papers</a:t>
            </a:r>
            <a:r>
              <a:rPr dirty="0" sz="18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was</a:t>
            </a:r>
            <a:r>
              <a:rPr dirty="0" sz="18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invited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dirty="0" sz="1800" spc="-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speaker</a:t>
            </a:r>
            <a:r>
              <a:rPr dirty="0" sz="18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different</a:t>
            </a:r>
            <a:r>
              <a:rPr dirty="0" sz="1800" spc="-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scientific</a:t>
            </a:r>
            <a:r>
              <a:rPr dirty="0" sz="18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forum</a:t>
            </a:r>
            <a:r>
              <a:rPr dirty="0" sz="18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8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levels.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8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worked</a:t>
            </a:r>
            <a:r>
              <a:rPr dirty="0" sz="18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8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  <a:r>
              <a:rPr dirty="0" sz="18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dirty="0" sz="18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Vista-UK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led</a:t>
            </a:r>
            <a:r>
              <a:rPr dirty="0" sz="18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R&amp;D</a:t>
            </a:r>
            <a:r>
              <a:rPr dirty="0" sz="18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division</a:t>
            </a:r>
            <a:r>
              <a:rPr dirty="0" sz="18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dirty="0" sz="18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Corporate</a:t>
            </a:r>
            <a:r>
              <a:rPr dirty="0" sz="18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  <a:r>
              <a:rPr dirty="0" sz="18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India.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8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heading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vertical</a:t>
            </a:r>
            <a:r>
              <a:rPr dirty="0" sz="18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his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enormous</a:t>
            </a:r>
            <a:r>
              <a:rPr dirty="0" sz="18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  <a:r>
              <a:rPr dirty="0" sz="18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dealing</a:t>
            </a:r>
            <a:r>
              <a:rPr dirty="0" sz="18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8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challenges</a:t>
            </a:r>
            <a:r>
              <a:rPr dirty="0" sz="18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inquisitiveness</a:t>
            </a:r>
            <a:r>
              <a:rPr dirty="0" sz="18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18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out</a:t>
            </a:r>
            <a:r>
              <a:rPr dirty="0" sz="1800" spc="8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8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8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box</a:t>
            </a:r>
            <a:r>
              <a:rPr dirty="0" sz="1800" spc="4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hypothesis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dirty="0" sz="18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Apart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8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R&amp;D,</a:t>
            </a:r>
            <a:r>
              <a:rPr dirty="0" sz="18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Sudipto</a:t>
            </a:r>
            <a:r>
              <a:rPr dirty="0" sz="18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dirty="0" sz="18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nutritional</a:t>
            </a:r>
            <a:r>
              <a:rPr dirty="0" sz="18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operational</a:t>
            </a:r>
            <a:r>
              <a:rPr dirty="0" sz="1800" spc="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supports</a:t>
            </a:r>
            <a:r>
              <a:rPr dirty="0" sz="1800" spc="3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clients</a:t>
            </a:r>
            <a:r>
              <a:rPr dirty="0" sz="18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3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India,</a:t>
            </a:r>
            <a:r>
              <a:rPr dirty="0" sz="180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Nepal,</a:t>
            </a:r>
            <a:r>
              <a:rPr dirty="0" sz="18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Bangladesh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Bhutan.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199469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1986" y="1062148"/>
            <a:ext cx="4716582" cy="588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Anirvid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Sarkar</a:t>
            </a:r>
          </a:p>
          <a:p>
            <a:pPr marL="0" marR="0">
              <a:lnSpc>
                <a:spcPts val="160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M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V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Sc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(Genetics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&amp;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Breeding),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PCPGM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(IIM-Kozhikode)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1986" y="1657575"/>
            <a:ext cx="6412856" cy="4655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6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Anirvid</a:t>
            </a:r>
            <a:r>
              <a:rPr dirty="0" sz="180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6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800" spc="6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expert</a:t>
            </a:r>
            <a:r>
              <a:rPr dirty="0" sz="1800" spc="6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macro</a:t>
            </a:r>
            <a:r>
              <a:rPr dirty="0" sz="1800" spc="6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6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micromanagement</a:t>
            </a:r>
            <a:r>
              <a:rPr dirty="0" sz="1800" spc="6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livestock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  <a:r>
              <a:rPr dirty="0" sz="18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  <a:r>
              <a:rPr dirty="0" sz="18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chain</a:t>
            </a:r>
            <a:r>
              <a:rPr dirty="0" sz="18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management,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QA</a:t>
            </a:r>
            <a:r>
              <a:rPr dirty="0" sz="18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QC,</a:t>
            </a:r>
            <a:r>
              <a:rPr dirty="0" sz="1800" spc="10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breeding,</a:t>
            </a:r>
            <a:r>
              <a:rPr dirty="0" sz="1800" spc="10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hatchery</a:t>
            </a:r>
            <a:r>
              <a:rPr dirty="0" sz="1800" spc="10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management,</a:t>
            </a:r>
            <a:r>
              <a:rPr dirty="0" sz="1800" spc="10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800" spc="10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milling,</a:t>
            </a:r>
            <a:r>
              <a:rPr dirty="0" sz="1800" spc="10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import,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procurement</a:t>
            </a:r>
            <a:r>
              <a:rPr dirty="0" sz="18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commercial</a:t>
            </a:r>
            <a:r>
              <a:rPr dirty="0" sz="18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activities,</a:t>
            </a:r>
            <a:r>
              <a:rPr dirty="0" sz="18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laboratory</a:t>
            </a:r>
            <a:r>
              <a:rPr dirty="0" sz="18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  <a:r>
              <a:rPr dirty="0" sz="18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etc.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Anirvid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specialized</a:t>
            </a:r>
            <a:r>
              <a:rPr dirty="0" sz="18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conceptualization</a:t>
            </a:r>
            <a:r>
              <a:rPr dirty="0" sz="18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implementation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5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800" spc="5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styles</a:t>
            </a:r>
            <a:r>
              <a:rPr dirty="0" sz="180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5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greenfield</a:t>
            </a:r>
            <a:r>
              <a:rPr dirty="0" sz="1800" spc="5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projects</a:t>
            </a:r>
            <a:r>
              <a:rPr dirty="0" sz="180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800" spc="5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effectively</a:t>
            </a:r>
            <a:r>
              <a:rPr dirty="0" sz="1800" spc="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assisting</a:t>
            </a:r>
            <a:r>
              <a:rPr dirty="0" sz="1800" spc="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entrepreneurs</a:t>
            </a:r>
            <a:r>
              <a:rPr dirty="0" sz="18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8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livestock</a:t>
            </a:r>
            <a:r>
              <a:rPr dirty="0" sz="18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sectors.</a:t>
            </a:r>
            <a:r>
              <a:rPr dirty="0" sz="18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Anirvid</a:t>
            </a:r>
            <a:r>
              <a:rPr dirty="0" sz="18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8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19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1800" spc="9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0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  <a:r>
              <a:rPr dirty="0" sz="1800" spc="10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0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areas</a:t>
            </a:r>
            <a:r>
              <a:rPr dirty="0" sz="1800" spc="10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0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800" spc="10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breeder</a:t>
            </a:r>
            <a:r>
              <a:rPr dirty="0" sz="1800" spc="10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operations,</a:t>
            </a:r>
            <a:r>
              <a:rPr dirty="0" sz="18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hatching</a:t>
            </a:r>
            <a:r>
              <a:rPr dirty="0" sz="18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eggs</a:t>
            </a:r>
            <a:r>
              <a:rPr dirty="0" sz="18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chicks</a:t>
            </a:r>
            <a:r>
              <a:rPr dirty="0" sz="18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business,</a:t>
            </a:r>
            <a:r>
              <a:rPr dirty="0" sz="18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techno-commercial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positions</a:t>
            </a:r>
            <a:r>
              <a:rPr dirty="0" sz="1800" spc="16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6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additives</a:t>
            </a:r>
            <a:r>
              <a:rPr dirty="0" sz="1800" spc="16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marketing,</a:t>
            </a:r>
            <a:r>
              <a:rPr dirty="0" sz="1800" spc="15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heading</a:t>
            </a:r>
            <a:r>
              <a:rPr dirty="0" sz="1800" spc="16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800" spc="1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manufacturing</a:t>
            </a:r>
            <a:r>
              <a:rPr dirty="0" sz="1800" spc="8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  <a:r>
              <a:rPr dirty="0" sz="1800" spc="8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etc.</a:t>
            </a:r>
            <a:r>
              <a:rPr dirty="0" sz="1800" spc="7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1800" spc="8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looks</a:t>
            </a:r>
            <a:r>
              <a:rPr dirty="0" sz="1800" spc="7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1800" spc="7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8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commercial,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strategies,</a:t>
            </a:r>
            <a:r>
              <a:rPr dirty="0" sz="18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1800" spc="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design,</a:t>
            </a:r>
            <a:r>
              <a:rPr dirty="0" sz="18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execution,</a:t>
            </a:r>
            <a:r>
              <a:rPr dirty="0" sz="180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dirty="0" sz="18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mill</a:t>
            </a:r>
            <a:r>
              <a:rPr dirty="0" sz="180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800" spc="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audit,</a:t>
            </a:r>
            <a:r>
              <a:rPr dirty="0" sz="18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8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18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grains</a:t>
            </a:r>
            <a:r>
              <a:rPr dirty="0" sz="180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India,</a:t>
            </a:r>
            <a:r>
              <a:rPr dirty="0" sz="18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Bangladesh,</a:t>
            </a:r>
            <a:r>
              <a:rPr dirty="0" sz="18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Nepal</a:t>
            </a:r>
            <a:r>
              <a:rPr dirty="0" sz="18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180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SEA</a:t>
            </a:r>
            <a:r>
              <a:rPr dirty="0" sz="18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countries.</a:t>
            </a:r>
            <a:r>
              <a:rPr dirty="0" sz="18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Anirvid</a:t>
            </a:r>
            <a:r>
              <a:rPr dirty="0" sz="18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instrumental</a:t>
            </a:r>
            <a:r>
              <a:rPr dirty="0" sz="18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establishing</a:t>
            </a:r>
            <a:r>
              <a:rPr dirty="0" sz="18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state-of-the-art</a:t>
            </a:r>
            <a:r>
              <a:rPr dirty="0" sz="18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infrastructure</a:t>
            </a:r>
            <a:r>
              <a:rPr dirty="0" sz="18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6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Agrivet</a:t>
            </a:r>
            <a:r>
              <a:rPr dirty="0" sz="1800" spc="5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experimental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farm</a:t>
            </a:r>
            <a:r>
              <a:rPr dirty="0" sz="1800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embracing</a:t>
            </a:r>
            <a:r>
              <a:rPr dirty="0" sz="1800" spc="5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modern</a:t>
            </a:r>
            <a:r>
              <a:rPr dirty="0" sz="1800" spc="6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  <a:r>
              <a:rPr dirty="0" sz="1800" spc="5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installed</a:t>
            </a:r>
            <a:r>
              <a:rPr dirty="0" sz="18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5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  <a:r>
              <a:rPr dirty="0" sz="1800" spc="5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routine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function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R&amp;D.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571" y="266756"/>
            <a:ext cx="199469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7809" y="327427"/>
            <a:ext cx="15734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www.agrivet.in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51454" y="1211444"/>
            <a:ext cx="4924862" cy="588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Amrita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Dhara</a:t>
            </a:r>
          </a:p>
          <a:p>
            <a:pPr marL="0" marR="0">
              <a:lnSpc>
                <a:spcPts val="160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M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V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Sc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(Veterinary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Epidemiology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&amp;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Preventive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984807"/>
                </a:solidFill>
                <a:latin typeface="Calibri"/>
                <a:cs typeface="Calibri"/>
              </a:rPr>
              <a:t>Medicine)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51454" y="1806871"/>
            <a:ext cx="5940983" cy="4655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Amrita</a:t>
            </a:r>
            <a:r>
              <a:rPr dirty="0" sz="18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18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dirty="0" sz="18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journey</a:t>
            </a:r>
            <a:r>
              <a:rPr dirty="0" sz="18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18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8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breeding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2004</a:t>
            </a:r>
            <a:r>
              <a:rPr dirty="0" sz="18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Venkateshwara</a:t>
            </a:r>
            <a:r>
              <a:rPr dirty="0" sz="18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Hatcheries</a:t>
            </a:r>
            <a:r>
              <a:rPr dirty="0" sz="18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Pvt.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Ltd.,</a:t>
            </a:r>
            <a:r>
              <a:rPr dirty="0" sz="18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renowned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pure</a:t>
            </a:r>
            <a:r>
              <a:rPr dirty="0" sz="18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line</a:t>
            </a:r>
            <a:r>
              <a:rPr dirty="0" sz="18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8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breeding</a:t>
            </a:r>
            <a:r>
              <a:rPr dirty="0" sz="18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company</a:t>
            </a:r>
            <a:r>
              <a:rPr dirty="0" sz="18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India.</a:t>
            </a:r>
            <a:r>
              <a:rPr dirty="0" sz="18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18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looks</a:t>
            </a:r>
            <a:r>
              <a:rPr dirty="0" sz="18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18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prevention</a:t>
            </a:r>
            <a:r>
              <a:rPr dirty="0" sz="18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18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management,</a:t>
            </a:r>
            <a:r>
              <a:rPr dirty="0" sz="18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</a:p>
          <a:p>
            <a:pPr marL="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18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aspects</a:t>
            </a:r>
            <a:r>
              <a:rPr dirty="0" sz="18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breeding,</a:t>
            </a:r>
            <a:r>
              <a:rPr dirty="0" sz="18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commercial</a:t>
            </a:r>
            <a:r>
              <a:rPr dirty="0" sz="18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broilers</a:t>
            </a:r>
            <a:r>
              <a:rPr dirty="0" sz="18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hatchery</a:t>
            </a:r>
            <a:r>
              <a:rPr dirty="0" sz="18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operations.</a:t>
            </a:r>
            <a:r>
              <a:rPr dirty="0" sz="18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8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gained</a:t>
            </a:r>
            <a:r>
              <a:rPr dirty="0" sz="18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  <a:r>
              <a:rPr dirty="0" sz="18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8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working</a:t>
            </a:r>
            <a:r>
              <a:rPr dirty="0" sz="18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18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house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9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800" spc="9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breeding</a:t>
            </a:r>
            <a:r>
              <a:rPr dirty="0" sz="1800" spc="9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farm</a:t>
            </a:r>
            <a:r>
              <a:rPr dirty="0" sz="1800" spc="9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9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layer</a:t>
            </a:r>
            <a:r>
              <a:rPr dirty="0" sz="1800" spc="9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breeding</a:t>
            </a:r>
            <a:r>
              <a:rPr dirty="0" sz="1800" spc="9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farm</a:t>
            </a:r>
            <a:r>
              <a:rPr dirty="0" sz="1800" spc="9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Venkateshwara</a:t>
            </a:r>
            <a:r>
              <a:rPr dirty="0" sz="18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Hatcheries</a:t>
            </a:r>
            <a:r>
              <a:rPr dirty="0" sz="18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North</a:t>
            </a:r>
            <a:r>
              <a:rPr dirty="0" sz="18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India.</a:t>
            </a:r>
            <a:r>
              <a:rPr dirty="0" sz="18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Amrita</a:t>
            </a:r>
            <a:r>
              <a:rPr dirty="0" sz="18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was</a:t>
            </a:r>
            <a:r>
              <a:rPr dirty="0" sz="18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  <a:r>
              <a:rPr dirty="0" sz="18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provider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breeding</a:t>
            </a:r>
            <a:r>
              <a:rPr dirty="0" sz="18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farms</a:t>
            </a:r>
            <a:r>
              <a:rPr dirty="0" sz="18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VHPL</a:t>
            </a:r>
            <a:r>
              <a:rPr dirty="0" sz="180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Eastern</a:t>
            </a:r>
            <a:r>
              <a:rPr dirty="0" sz="18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  <a:r>
              <a:rPr dirty="0" sz="18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Bangladesh.</a:t>
            </a:r>
            <a:r>
              <a:rPr dirty="0" sz="180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18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8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expertise</a:t>
            </a:r>
            <a:r>
              <a:rPr dirty="0" sz="18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epidemiology,</a:t>
            </a:r>
            <a:r>
              <a:rPr dirty="0" sz="18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prophylaxis,</a:t>
            </a:r>
            <a:r>
              <a:rPr dirty="0" sz="18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18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diagnosis</a:t>
            </a:r>
            <a:r>
              <a:rPr dirty="0" sz="18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treatment,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setting</a:t>
            </a:r>
            <a:r>
              <a:rPr dirty="0" sz="18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18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broiler</a:t>
            </a:r>
            <a:r>
              <a:rPr dirty="0" sz="18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breeding</a:t>
            </a:r>
            <a:r>
              <a:rPr dirty="0" sz="180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commercial</a:t>
            </a:r>
            <a:r>
              <a:rPr dirty="0" sz="18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farm</a:t>
            </a:r>
            <a:r>
              <a:rPr dirty="0" sz="18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projects</a:t>
            </a:r>
            <a:r>
              <a:rPr dirty="0" sz="18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different</a:t>
            </a:r>
            <a:r>
              <a:rPr dirty="0" sz="1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agro-climatic</a:t>
            </a:r>
            <a:r>
              <a:rPr dirty="0" sz="18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conditions</a:t>
            </a:r>
            <a:r>
              <a:rPr dirty="0" sz="18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North</a:t>
            </a:r>
            <a:r>
              <a:rPr dirty="0" sz="18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India,</a:t>
            </a:r>
            <a:r>
              <a:rPr dirty="0" sz="18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Eastern</a:t>
            </a:r>
            <a:r>
              <a:rPr dirty="0" sz="18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North-Eastern</a:t>
            </a:r>
            <a:r>
              <a:rPr dirty="0" sz="18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part</a:t>
            </a:r>
            <a:r>
              <a:rPr dirty="0" sz="180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India,</a:t>
            </a:r>
            <a:r>
              <a:rPr dirty="0" sz="1800" spc="5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Nepal,</a:t>
            </a:r>
            <a:r>
              <a:rPr dirty="0" sz="1800" spc="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Bangladesh</a:t>
            </a:r>
            <a:r>
              <a:rPr dirty="0" sz="18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5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South</a:t>
            </a:r>
            <a:r>
              <a:rPr dirty="0" sz="18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Asian</a:t>
            </a:r>
            <a:r>
              <a:rPr dirty="0" sz="18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countries.</a:t>
            </a:r>
            <a:r>
              <a:rPr dirty="0" sz="18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dirty="0" sz="18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expertise</a:t>
            </a:r>
            <a:r>
              <a:rPr dirty="0" sz="18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managing</a:t>
            </a:r>
            <a:r>
              <a:rPr dirty="0" sz="18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Poultry</a:t>
            </a:r>
            <a:r>
              <a:rPr dirty="0" sz="18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GP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operations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recognized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industry.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2023-04-05T14:50:18-05:00</dcterms:modified>
</cp:coreProperties>
</file>