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embeddedFontLst>
    <p:embeddedFont>
      <p:font typeface="HKJEDT+ErasITC-Demi"/>
      <p:regular r:id="rId22"/>
    </p:embeddedFont>
    <p:embeddedFont>
      <p:font typeface="NAORAV+ArialMT"/>
      <p:regular r:id="rId2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font" Target="fonts/font1.fntdata" /><Relationship Id="rId23" Type="http://schemas.openxmlformats.org/officeDocument/2006/relationships/font" Target="fonts/font2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49762" y="1582732"/>
            <a:ext cx="487310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808080"/>
                </a:solidFill>
                <a:latin typeface="Calibri"/>
                <a:cs typeface="Calibri"/>
              </a:rPr>
              <a:t>Agrivet</a:t>
            </a:r>
            <a:r>
              <a:rPr dirty="0" sz="4400" b="1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808080"/>
                </a:solidFill>
                <a:latin typeface="Calibri"/>
                <a:cs typeface="Calibri"/>
              </a:rPr>
              <a:t>Laboratories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7049" y="5164895"/>
            <a:ext cx="7519183" cy="4466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808080"/>
                </a:solidFill>
                <a:latin typeface="HKJEDT+ErasITC-Demi"/>
                <a:cs typeface="HKJEDT+ErasITC-Demi"/>
              </a:rPr>
              <a:t>Agrivet</a:t>
            </a:r>
            <a:r>
              <a:rPr dirty="0" sz="2800">
                <a:solidFill>
                  <a:srgbClr val="808080"/>
                </a:solidFill>
                <a:latin typeface="HKJEDT+ErasITC-Demi"/>
                <a:cs typeface="HKJEDT+ErasITC-Demi"/>
              </a:rPr>
              <a:t> </a:t>
            </a:r>
            <a:r>
              <a:rPr dirty="0" sz="2800">
                <a:solidFill>
                  <a:srgbClr val="808080"/>
                </a:solidFill>
                <a:latin typeface="HKJEDT+ErasITC-Demi"/>
                <a:cs typeface="HKJEDT+ErasITC-Demi"/>
              </a:rPr>
              <a:t>Research</a:t>
            </a:r>
            <a:r>
              <a:rPr dirty="0" sz="2800">
                <a:solidFill>
                  <a:srgbClr val="808080"/>
                </a:solidFill>
                <a:latin typeface="HKJEDT+ErasITC-Demi"/>
                <a:cs typeface="HKJEDT+ErasITC-Demi"/>
              </a:rPr>
              <a:t> </a:t>
            </a:r>
            <a:r>
              <a:rPr dirty="0" sz="2800">
                <a:solidFill>
                  <a:srgbClr val="808080"/>
                </a:solidFill>
                <a:latin typeface="HKJEDT+ErasITC-Demi"/>
                <a:cs typeface="HKJEDT+ErasITC-Demi"/>
              </a:rPr>
              <a:t>&amp;</a:t>
            </a:r>
            <a:r>
              <a:rPr dirty="0" sz="2800">
                <a:solidFill>
                  <a:srgbClr val="808080"/>
                </a:solidFill>
                <a:latin typeface="HKJEDT+ErasITC-Demi"/>
                <a:cs typeface="HKJEDT+ErasITC-Demi"/>
              </a:rPr>
              <a:t> </a:t>
            </a:r>
            <a:r>
              <a:rPr dirty="0" sz="2800">
                <a:solidFill>
                  <a:srgbClr val="808080"/>
                </a:solidFill>
                <a:latin typeface="HKJEDT+ErasITC-Demi"/>
                <a:cs typeface="HKJEDT+ErasITC-Demi"/>
              </a:rPr>
              <a:t>Advisory</a:t>
            </a:r>
            <a:r>
              <a:rPr dirty="0" sz="2800">
                <a:solidFill>
                  <a:srgbClr val="808080"/>
                </a:solidFill>
                <a:latin typeface="HKJEDT+ErasITC-Demi"/>
                <a:cs typeface="HKJEDT+ErasITC-Demi"/>
              </a:rPr>
              <a:t> </a:t>
            </a:r>
            <a:r>
              <a:rPr dirty="0" sz="2800">
                <a:solidFill>
                  <a:srgbClr val="808080"/>
                </a:solidFill>
                <a:latin typeface="HKJEDT+ErasITC-Demi"/>
                <a:cs typeface="HKJEDT+ErasITC-Demi"/>
              </a:rPr>
              <a:t>Private</a:t>
            </a:r>
            <a:r>
              <a:rPr dirty="0" sz="2800">
                <a:solidFill>
                  <a:srgbClr val="808080"/>
                </a:solidFill>
                <a:latin typeface="HKJEDT+ErasITC-Demi"/>
                <a:cs typeface="HKJEDT+ErasITC-Demi"/>
              </a:rPr>
              <a:t> </a:t>
            </a:r>
            <a:r>
              <a:rPr dirty="0" sz="2800">
                <a:solidFill>
                  <a:srgbClr val="808080"/>
                </a:solidFill>
                <a:latin typeface="HKJEDT+ErasITC-Demi"/>
                <a:cs typeface="HKJEDT+ErasITC-Demi"/>
              </a:rPr>
              <a:t>Limited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88405" y="5586572"/>
            <a:ext cx="6150565" cy="3299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808080"/>
                </a:solidFill>
                <a:latin typeface="HKJEDT+ErasITC-Demi"/>
                <a:cs typeface="HKJEDT+ErasITC-Demi"/>
              </a:rPr>
              <a:t>(Formerly</a:t>
            </a:r>
            <a:r>
              <a:rPr dirty="0" sz="2000">
                <a:solidFill>
                  <a:srgbClr val="808080"/>
                </a:solidFill>
                <a:latin typeface="HKJEDT+ErasITC-Demi"/>
                <a:cs typeface="HKJEDT+ErasITC-Demi"/>
              </a:rPr>
              <a:t> </a:t>
            </a:r>
            <a:r>
              <a:rPr dirty="0" sz="2000">
                <a:solidFill>
                  <a:srgbClr val="808080"/>
                </a:solidFill>
                <a:latin typeface="HKJEDT+ErasITC-Demi"/>
                <a:cs typeface="HKJEDT+ErasITC-Demi"/>
              </a:rPr>
              <a:t>known</a:t>
            </a:r>
            <a:r>
              <a:rPr dirty="0" sz="2000">
                <a:solidFill>
                  <a:srgbClr val="808080"/>
                </a:solidFill>
                <a:latin typeface="HKJEDT+ErasITC-Demi"/>
                <a:cs typeface="HKJEDT+ErasITC-Demi"/>
              </a:rPr>
              <a:t> </a:t>
            </a:r>
            <a:r>
              <a:rPr dirty="0" sz="2000">
                <a:solidFill>
                  <a:srgbClr val="808080"/>
                </a:solidFill>
                <a:latin typeface="HKJEDT+ErasITC-Demi"/>
                <a:cs typeface="HKJEDT+ErasITC-Demi"/>
              </a:rPr>
              <a:t>as</a:t>
            </a:r>
            <a:r>
              <a:rPr dirty="0" sz="2000">
                <a:solidFill>
                  <a:srgbClr val="808080"/>
                </a:solidFill>
                <a:latin typeface="HKJEDT+ErasITC-Demi"/>
                <a:cs typeface="HKJEDT+ErasITC-Demi"/>
              </a:rPr>
              <a:t> </a:t>
            </a:r>
            <a:r>
              <a:rPr dirty="0" sz="2000">
                <a:solidFill>
                  <a:srgbClr val="808080"/>
                </a:solidFill>
                <a:latin typeface="HKJEDT+ErasITC-Demi"/>
                <a:cs typeface="HKJEDT+ErasITC-Demi"/>
              </a:rPr>
              <a:t>Agrivet</a:t>
            </a:r>
            <a:r>
              <a:rPr dirty="0" sz="2000">
                <a:solidFill>
                  <a:srgbClr val="808080"/>
                </a:solidFill>
                <a:latin typeface="HKJEDT+ErasITC-Demi"/>
                <a:cs typeface="HKJEDT+ErasITC-Demi"/>
              </a:rPr>
              <a:t> </a:t>
            </a:r>
            <a:r>
              <a:rPr dirty="0" sz="2000">
                <a:solidFill>
                  <a:srgbClr val="808080"/>
                </a:solidFill>
                <a:latin typeface="HKJEDT+ErasITC-Demi"/>
                <a:cs typeface="HKJEDT+ErasITC-Demi"/>
              </a:rPr>
              <a:t>Consultancy</a:t>
            </a:r>
            <a:r>
              <a:rPr dirty="0" sz="2000">
                <a:solidFill>
                  <a:srgbClr val="808080"/>
                </a:solidFill>
                <a:latin typeface="HKJEDT+ErasITC-Demi"/>
                <a:cs typeface="HKJEDT+ErasITC-Demi"/>
              </a:rPr>
              <a:t> </a:t>
            </a:r>
            <a:r>
              <a:rPr dirty="0" sz="2000">
                <a:solidFill>
                  <a:srgbClr val="808080"/>
                </a:solidFill>
                <a:latin typeface="HKJEDT+ErasITC-Demi"/>
                <a:cs typeface="HKJEDT+ErasITC-Demi"/>
              </a:rPr>
              <a:t>Pvt.</a:t>
            </a:r>
            <a:r>
              <a:rPr dirty="0" sz="2000">
                <a:solidFill>
                  <a:srgbClr val="808080"/>
                </a:solidFill>
                <a:latin typeface="HKJEDT+ErasITC-Demi"/>
                <a:cs typeface="HKJEDT+ErasITC-Demi"/>
              </a:rPr>
              <a:t> </a:t>
            </a:r>
            <a:r>
              <a:rPr dirty="0" sz="2000">
                <a:solidFill>
                  <a:srgbClr val="808080"/>
                </a:solidFill>
                <a:latin typeface="HKJEDT+ErasITC-Demi"/>
                <a:cs typeface="HKJEDT+ErasITC-Demi"/>
              </a:rPr>
              <a:t>Ltd.)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60714" y="6071523"/>
            <a:ext cx="204713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e3192"/>
                </a:solidFill>
                <a:latin typeface="Calibri"/>
                <a:cs typeface="Calibri"/>
              </a:rPr>
              <a:t>www.agrivet.in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2989329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Feed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3468" y="1139537"/>
            <a:ext cx="442872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Pellet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Durability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Index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Pellet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Hardness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3468" y="2243313"/>
            <a:ext cx="4810994" cy="2499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Residual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Fine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Texture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Profiling</a:t>
            </a:r>
          </a:p>
          <a:p>
            <a:pPr marL="0" marR="0">
              <a:lnSpc>
                <a:spcPts val="2000"/>
              </a:lnSpc>
              <a:spcBef>
                <a:spcPts val="6691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Pellet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Dissociation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mechanical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</a:p>
          <a:p>
            <a:pPr marL="0" marR="0">
              <a:lnSpc>
                <a:spcPts val="2000"/>
              </a:lnSpc>
              <a:spcBef>
                <a:spcPts val="6691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Mixing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Uniformity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(CV)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3468" y="5554639"/>
            <a:ext cx="5952657" cy="84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Validating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Mixing</a:t>
            </a:r>
            <a:r>
              <a:rPr dirty="0" sz="2000" spc="14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Uniformity,</a:t>
            </a:r>
            <a:r>
              <a:rPr dirty="0" sz="2000" spc="-1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Ingredients</a:t>
            </a:r>
            <a:r>
              <a:rPr dirty="0" sz="2000" spc="1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Tracking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Cross-contamination</a:t>
            </a:r>
            <a:r>
              <a:rPr dirty="0" sz="2000" spc="190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2000" spc="19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2000" spc="200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Magnetically</a:t>
            </a:r>
          </a:p>
          <a:p>
            <a:pPr marL="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Retrievable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Rotary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Detector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18212" y="6475817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801424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Moving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forward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conventional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research….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8058" y="1606360"/>
            <a:ext cx="7336995" cy="1089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Traditional</a:t>
            </a:r>
            <a:r>
              <a:rPr dirty="0" sz="1800" spc="-6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microbiological</a:t>
            </a:r>
            <a:r>
              <a:rPr dirty="0" sz="1800" spc="23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procedures</a:t>
            </a:r>
            <a:r>
              <a:rPr dirty="0" sz="1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93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poultry</a:t>
            </a:r>
            <a:r>
              <a:rPr dirty="0" sz="1800" spc="8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1800" spc="31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dirty="0" sz="1800" spc="4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extensively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1800" spc="6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800" spc="68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dirty="0" sz="1800" spc="65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techniques</a:t>
            </a:r>
            <a:r>
              <a:rPr dirty="0" sz="1800" spc="642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673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isolate</a:t>
            </a:r>
            <a:r>
              <a:rPr dirty="0" sz="1800" spc="63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desirable</a:t>
            </a:r>
            <a:r>
              <a:rPr dirty="0" sz="1800" spc="62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microorganisms</a:t>
            </a:r>
            <a:r>
              <a:rPr dirty="0" sz="1800" spc="582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dirty="0" sz="1800" spc="598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621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genome</a:t>
            </a:r>
            <a:r>
              <a:rPr dirty="0" sz="1800" spc="58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628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1800" spc="6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organism</a:t>
            </a:r>
            <a:r>
              <a:rPr dirty="0" sz="1800" spc="5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800" spc="611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62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1800" spc="60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 spc="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Identification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purpose.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8279" y="3399100"/>
            <a:ext cx="499965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However,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&lt;1%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microbes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cultured.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1822" y="4246247"/>
            <a:ext cx="7384305" cy="541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Hence,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traditional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techniques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left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biased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incredibly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incomplete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microbial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flora.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0984" y="5390722"/>
            <a:ext cx="11444875" cy="815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dirty="0" sz="1800" spc="20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limitations</a:t>
            </a:r>
            <a:r>
              <a:rPr dirty="0" sz="1800" spc="162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2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biasedness</a:t>
            </a:r>
            <a:r>
              <a:rPr dirty="0" sz="1800" spc="19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arising</a:t>
            </a:r>
            <a:r>
              <a:rPr dirty="0" sz="1800" spc="213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800" spc="20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traditional</a:t>
            </a:r>
            <a:r>
              <a:rPr dirty="0" sz="1800" spc="162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microbiological</a:t>
            </a:r>
            <a:r>
              <a:rPr dirty="0" sz="1800" spc="15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techniques</a:t>
            </a:r>
            <a:r>
              <a:rPr dirty="0" sz="1800" spc="17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800" spc="2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800" spc="223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overcome</a:t>
            </a:r>
            <a:r>
              <a:rPr dirty="0" sz="1800" spc="14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800" spc="21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2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800" spc="21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metagenomics-</a:t>
            </a:r>
            <a:r>
              <a:rPr dirty="0" sz="1800" spc="10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1800" spc="1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17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183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broader</a:t>
            </a:r>
            <a:r>
              <a:rPr dirty="0" sz="1800" spc="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sense</a:t>
            </a:r>
            <a:r>
              <a:rPr dirty="0" sz="1800" spc="163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800" spc="16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800" spc="17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referred</a:t>
            </a:r>
            <a:r>
              <a:rPr dirty="0" sz="1800" spc="81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16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800" spc="17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environmental</a:t>
            </a:r>
            <a:r>
              <a:rPr dirty="0" sz="1800" spc="72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genomics,</a:t>
            </a:r>
            <a:r>
              <a:rPr dirty="0" sz="1800" spc="13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ecogenomics</a:t>
            </a:r>
            <a:r>
              <a:rPr dirty="0" sz="1800" spc="11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800" spc="178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genomics.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18212" y="6475817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319691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Expertise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9306" y="1387104"/>
            <a:ext cx="420443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Metagenomics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Chicken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Gut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Microbiome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73663" y="2156709"/>
            <a:ext cx="488611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Molecular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Detection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Bacterial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Viral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28131" y="2925750"/>
            <a:ext cx="539205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DNA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damage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repair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Comet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Assay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09379" y="3695356"/>
            <a:ext cx="790173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Transcriptomic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Quantitative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Real-time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PCR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(qRT-PCR)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RNA-seq.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28131" y="4464961"/>
            <a:ext cx="833489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Gene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expression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Poultry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performance,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immunogenetics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stress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73663" y="5234002"/>
            <a:ext cx="967863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Nucleic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extraction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various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samples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(microbes,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animal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tissues,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environmental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samples,</a:t>
            </a:r>
            <a:r>
              <a:rPr dirty="0" sz="1800" spc="-11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ffffff"/>
                </a:solidFill>
                <a:latin typeface="Calibri"/>
                <a:cs typeface="Calibri"/>
              </a:rPr>
              <a:t>etc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.)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09306" y="6003607"/>
            <a:ext cx="222422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Plant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RAPD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barcoding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18212" y="6475817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320187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Molecular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Biology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7547" y="1013650"/>
            <a:ext cx="7945728" cy="8537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Agrivet</a:t>
            </a:r>
            <a:r>
              <a:rPr dirty="0" sz="1800" spc="453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Laboratories</a:t>
            </a:r>
            <a:r>
              <a:rPr dirty="0" sz="1800" spc="401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offers</a:t>
            </a:r>
            <a:r>
              <a:rPr dirty="0" sz="1800" spc="38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49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diverse</a:t>
            </a:r>
            <a:r>
              <a:rPr dirty="0" sz="1800" spc="43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dirty="0" sz="1800" spc="42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49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cutting-edge</a:t>
            </a:r>
            <a:r>
              <a:rPr dirty="0" sz="1800" spc="37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Molecular</a:t>
            </a:r>
            <a:r>
              <a:rPr dirty="0" sz="1800" spc="476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Biology</a:t>
            </a:r>
          </a:p>
          <a:p>
            <a:pPr marL="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Analysis</a:t>
            </a:r>
            <a:r>
              <a:rPr dirty="0" sz="1800" spc="349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spanning</a:t>
            </a:r>
            <a:r>
              <a:rPr dirty="0" sz="1800" spc="36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Genomics</a:t>
            </a:r>
            <a:r>
              <a:rPr dirty="0" sz="1800" spc="3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3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Metagenomics</a:t>
            </a:r>
            <a:r>
              <a:rPr dirty="0" sz="1800" spc="303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spc="3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well</a:t>
            </a:r>
            <a:r>
              <a:rPr dirty="0" sz="1800" spc="3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spc="3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1800" spc="37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dirty="0" sz="1800" spc="3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Molecular</a:t>
            </a:r>
            <a:r>
              <a:rPr dirty="0" sz="18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Calibri"/>
                <a:cs typeface="Calibri"/>
              </a:rPr>
              <a:t>Vitro</a:t>
            </a:r>
            <a:r>
              <a:rPr dirty="0" sz="180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Diagnosis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various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pathogens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Poultry.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7547" y="1995817"/>
            <a:ext cx="7967360" cy="8537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Agrivet</a:t>
            </a:r>
            <a:r>
              <a:rPr dirty="0" sz="1800" spc="73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Laboratories</a:t>
            </a:r>
            <a:r>
              <a:rPr dirty="0" sz="1800" spc="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10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dirty="0" sz="1800" spc="10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actively</a:t>
            </a:r>
            <a:r>
              <a:rPr dirty="0" sz="1800" spc="7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involved</a:t>
            </a:r>
            <a:r>
              <a:rPr dirty="0" sz="1800" spc="3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1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Metabolomics</a:t>
            </a:r>
            <a:r>
              <a:rPr dirty="0" sz="1800" spc="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11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Transcriptomic</a:t>
            </a:r>
          </a:p>
          <a:p>
            <a:pPr marL="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  <a:r>
              <a:rPr dirty="0" sz="1800" spc="41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44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various</a:t>
            </a:r>
            <a:r>
              <a:rPr dirty="0" sz="1800" spc="39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gene</a:t>
            </a:r>
            <a:r>
              <a:rPr dirty="0" sz="1800" spc="40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regulations</a:t>
            </a:r>
            <a:r>
              <a:rPr dirty="0" sz="1800" spc="36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43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pathways</a:t>
            </a:r>
            <a:r>
              <a:rPr dirty="0" sz="1800" spc="33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dirty="0" sz="1800" spc="42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800" spc="4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affected</a:t>
            </a:r>
            <a:r>
              <a:rPr dirty="0" sz="1800" spc="3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dirty="0" sz="1800" spc="43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differential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feeding,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infection,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pharmaceutical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products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(probiotics).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18212" y="6475817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320187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Molecular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Biology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7180" y="1134273"/>
            <a:ext cx="6922134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Genomic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DNA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isolation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plant,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animal,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microbes,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soil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blood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amplicon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upto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2kb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4563" y="2057828"/>
            <a:ext cx="6919289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Gene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expression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compiled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report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RNA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isolation,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QC,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cDNA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preparation</a:t>
            </a:r>
          </a:p>
          <a:p>
            <a:pPr marL="0" marR="0">
              <a:lnSpc>
                <a:spcPts val="1600"/>
              </a:lnSpc>
              <a:spcBef>
                <a:spcPts val="56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gene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expression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SYBR</a:t>
            </a:r>
            <a:r>
              <a:rPr dirty="0" sz="1600" baseline="29999" b="1">
                <a:solidFill>
                  <a:srgbClr val="000000"/>
                </a:solidFill>
                <a:latin typeface="Calibri"/>
                <a:cs typeface="Calibri"/>
              </a:rPr>
              <a:t>TM</a:t>
            </a:r>
            <a:r>
              <a:rPr dirty="0" sz="1600" baseline="2999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Green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000000"/>
                </a:solidFill>
                <a:latin typeface="Calibri"/>
                <a:cs typeface="Calibri"/>
              </a:rPr>
              <a:t>TaqMan</a:t>
            </a:r>
            <a:r>
              <a:rPr dirty="0" sz="1600" baseline="29999" b="1">
                <a:solidFill>
                  <a:srgbClr val="000000"/>
                </a:solidFill>
                <a:latin typeface="Calibri"/>
                <a:cs typeface="Calibri"/>
              </a:rPr>
              <a:t>TM</a:t>
            </a:r>
            <a:r>
              <a:rPr dirty="0" sz="1600" baseline="2999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qRT-PCR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6682" y="3086012"/>
            <a:ext cx="643607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GMO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testing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CMV35S/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CRY/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NOS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sequence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RT-PCR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required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8609" y="3731334"/>
            <a:ext cx="6848127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Microbiome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metagenomics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gut/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faeces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16s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rRNA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gene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sequencing-V3-V4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95830" y="4477659"/>
            <a:ext cx="6868448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Microbiome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metagenomics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gut/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faeces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whole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genome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shotgun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metagenomics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97834" y="5325764"/>
            <a:ext cx="441156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Bacterial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molecular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identification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16S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primer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94448" y="6049987"/>
            <a:ext cx="526521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Fungi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molecular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identification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primer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28S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primer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18212" y="6475817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4517787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Exclusive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Portal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03153" y="1603358"/>
            <a:ext cx="3115600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Self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making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Test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Request</a:t>
            </a:r>
          </a:p>
          <a:p>
            <a:pPr marL="211931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TRF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Generator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67050" y="2324733"/>
            <a:ext cx="2978387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Transparent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pricing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real-time</a:t>
            </a:r>
          </a:p>
          <a:p>
            <a:pPr marL="347116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budget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estimation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89113" y="3046109"/>
            <a:ext cx="3126113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Immediate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confirmation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sample</a:t>
            </a:r>
          </a:p>
          <a:p>
            <a:pPr marL="51841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acceptance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89709" y="3767484"/>
            <a:ext cx="3118226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report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historical</a:t>
            </a:r>
          </a:p>
          <a:p>
            <a:pPr marL="581521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report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archive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55962" y="4488859"/>
            <a:ext cx="2596005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Instant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Live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Chat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with</a:t>
            </a:r>
          </a:p>
          <a:p>
            <a:pPr marL="196502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coordinators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71006" y="5210235"/>
            <a:ext cx="3156849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payment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option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Credit</a:t>
            </a:r>
          </a:p>
          <a:p>
            <a:pPr marL="768994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Card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Debit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Card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18212" y="6475817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68559" y="933639"/>
            <a:ext cx="6921226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Advisory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Private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Limited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1602" y="1628297"/>
            <a:ext cx="4179368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Helpline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+91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9330022177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21698" y="2245879"/>
            <a:ext cx="499681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centrallaboratory@agrivet.in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|</a:t>
            </a:r>
            <a:r>
              <a:rPr dirty="0" sz="1800" spc="-10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sayantani@agrivet.in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76863" y="3435377"/>
            <a:ext cx="244198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THANK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YOU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19111" y="3627652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18212" y="6475817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349622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facilities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27" y="1110655"/>
            <a:ext cx="11285246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800" spc="27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spc="24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 spc="30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Advisory</a:t>
            </a:r>
            <a:r>
              <a:rPr dirty="0" sz="1800" spc="29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Private</a:t>
            </a:r>
            <a:r>
              <a:rPr dirty="0" sz="1800" spc="24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Limited</a:t>
            </a:r>
            <a:r>
              <a:rPr dirty="0" sz="1800" spc="28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delivers</a:t>
            </a:r>
            <a:r>
              <a:rPr dirty="0" sz="1800" spc="25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wide</a:t>
            </a:r>
            <a:r>
              <a:rPr dirty="0" sz="1800" spc="3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array</a:t>
            </a:r>
            <a:r>
              <a:rPr dirty="0" sz="1800" spc="24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of</a:t>
            </a:r>
            <a:r>
              <a:rPr dirty="0" sz="1800" spc="319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laboratory</a:t>
            </a:r>
            <a:r>
              <a:rPr dirty="0" sz="1800" spc="233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services</a:t>
            </a:r>
            <a:r>
              <a:rPr dirty="0" sz="1800" spc="288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to</a:t>
            </a:r>
            <a:r>
              <a:rPr dirty="0" sz="1800" spc="297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its</a:t>
            </a:r>
            <a:r>
              <a:rPr dirty="0" sz="1800" spc="309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clients.</a:t>
            </a:r>
            <a:r>
              <a:rPr dirty="0" sz="1800" spc="275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Offerings</a:t>
            </a:r>
            <a:r>
              <a:rPr dirty="0" sz="1800" spc="214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800" spc="77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LABORATORIES</a:t>
            </a:r>
            <a:r>
              <a:rPr dirty="0" sz="1800" spc="58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span</a:t>
            </a:r>
            <a:r>
              <a:rPr dirty="0" sz="1800" spc="796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from</a:t>
            </a:r>
            <a:r>
              <a:rPr dirty="0" sz="1800" spc="782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traditional</a:t>
            </a:r>
            <a:r>
              <a:rPr dirty="0" sz="1800" spc="736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Wet</a:t>
            </a:r>
            <a:r>
              <a:rPr dirty="0" sz="1800" spc="71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Chemistry,</a:t>
            </a:r>
            <a:r>
              <a:rPr dirty="0" sz="1800" spc="66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Microbiological,</a:t>
            </a:r>
            <a:r>
              <a:rPr dirty="0" sz="1800" spc="73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Serological</a:t>
            </a:r>
            <a:r>
              <a:rPr dirty="0" sz="1800" spc="7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Biochemical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techniques</a:t>
            </a:r>
            <a:r>
              <a:rPr dirty="0" sz="1800" spc="-4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to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modern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cutting-edge</a:t>
            </a:r>
            <a:r>
              <a:rPr dirty="0" sz="1800" spc="-145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Metagenomics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Transcriptomics.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80650" y="2289315"/>
            <a:ext cx="198318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Nutritional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Profiling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95221" y="2557459"/>
            <a:ext cx="5444904" cy="2775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AORAV+ArialMT"/>
                <a:cs typeface="NAORAV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Well-equipped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set-up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AORAV+ArialMT"/>
                <a:cs typeface="NAORAV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primarily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developed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R&amp;D</a:t>
            </a:r>
          </a:p>
          <a:p>
            <a:pPr marL="3429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activities</a:t>
            </a:r>
          </a:p>
          <a:p>
            <a:pPr marL="0" marR="0">
              <a:lnSpc>
                <a:spcPts val="2290"/>
              </a:lnSpc>
              <a:spcBef>
                <a:spcPts val="9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AORAV+ArialMT"/>
                <a:cs typeface="NAORAV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Wide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array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roof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AORAV+ArialMT"/>
                <a:cs typeface="NAORAV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Highly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qualified,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skilled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dedicated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</a:p>
          <a:p>
            <a:pPr marL="3429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personnel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AORAV+ArialMT"/>
                <a:cs typeface="NAORAV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precision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techniques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processes</a:t>
            </a:r>
          </a:p>
          <a:p>
            <a:pPr marL="0" marR="0">
              <a:lnSpc>
                <a:spcPts val="2290"/>
              </a:lnSpc>
              <a:spcBef>
                <a:spcPts val="9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AORAV+ArialMT"/>
                <a:cs typeface="NAORAV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Quick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TAT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result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delivery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AORAV+ArialMT"/>
                <a:cs typeface="NAORAV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Interpretation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test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87550" y="2809652"/>
            <a:ext cx="1374427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Microbiology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73681" y="3353431"/>
            <a:ext cx="2492188" cy="1267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866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Pathology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Parasitology</a:t>
            </a:r>
          </a:p>
          <a:p>
            <a:pPr marL="6967" marR="0">
              <a:lnSpc>
                <a:spcPts val="1800"/>
              </a:lnSpc>
              <a:spcBef>
                <a:spcPts val="2197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Serology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Immunology</a:t>
            </a:r>
          </a:p>
          <a:p>
            <a:pPr marL="0" marR="0">
              <a:lnSpc>
                <a:spcPts val="1800"/>
              </a:lnSpc>
              <a:spcBef>
                <a:spcPts val="207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Biotechnology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73678" y="4885476"/>
            <a:ext cx="136449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Biochemistry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95221" y="5300659"/>
            <a:ext cx="5143531" cy="642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AORAV+ArialMT"/>
                <a:cs typeface="NAORAV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Report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validated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domain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experts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AORAV+ArialMT"/>
                <a:cs typeface="NAORAV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IoT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Test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Request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reporting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64349" y="5441898"/>
            <a:ext cx="1824297" cy="7891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Feed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</a:p>
          <a:p>
            <a:pPr marL="0" marR="0">
              <a:lnSpc>
                <a:spcPts val="1800"/>
              </a:lnSpc>
              <a:spcBef>
                <a:spcPts val="2313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Molecular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Biology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57106" y="6475817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350646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Nutritional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Profiling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9124" y="1142412"/>
            <a:ext cx="6672937" cy="8537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ARAPL</a:t>
            </a:r>
            <a:r>
              <a:rPr dirty="0" sz="1800" spc="23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offers</a:t>
            </a:r>
            <a:r>
              <a:rPr dirty="0" sz="1800" spc="11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Nutritional</a:t>
            </a:r>
            <a:r>
              <a:rPr dirty="0" sz="1800" spc="201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Chemical</a:t>
            </a:r>
            <a:r>
              <a:rPr dirty="0" sz="1800" spc="197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Profiling</a:t>
            </a:r>
            <a:r>
              <a:rPr dirty="0" sz="1800" spc="182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22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1800" spc="2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Compound</a:t>
            </a:r>
            <a:r>
              <a:rPr dirty="0" sz="1800" spc="20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Feeds</a:t>
            </a:r>
          </a:p>
          <a:p>
            <a:pPr marL="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8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Raw</a:t>
            </a:r>
            <a:r>
              <a:rPr dirty="0" sz="1800" spc="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Materials</a:t>
            </a:r>
            <a:r>
              <a:rPr dirty="0" sz="1800" spc="3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800" spc="7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Fully</a:t>
            </a:r>
            <a:r>
              <a:rPr dirty="0" sz="1800" spc="8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Automatic</a:t>
            </a:r>
            <a:r>
              <a:rPr dirty="0" sz="1800" spc="3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Wet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Chemistry</a:t>
            </a:r>
            <a:r>
              <a:rPr dirty="0" sz="1800" spc="6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Techniques</a:t>
            </a:r>
          </a:p>
          <a:p>
            <a:pPr marL="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well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Near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Infra-Red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Spectroscopy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(NIRS).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1999" y="2387428"/>
            <a:ext cx="175827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Proximate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1999" y="2992228"/>
            <a:ext cx="208603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Digestible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Amino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Acids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1999" y="3597028"/>
            <a:ext cx="338367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Calcium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phosphorus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1999" y="4201828"/>
            <a:ext cx="5804955" cy="1450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Peroxide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Value,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Rancidity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Free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Fatty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Acid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oil</a:t>
            </a:r>
          </a:p>
          <a:p>
            <a:pPr marL="0" marR="0">
              <a:lnSpc>
                <a:spcPts val="1600"/>
              </a:lnSpc>
              <a:spcBef>
                <a:spcPts val="316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PSI/KOH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Solubility,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Urease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activity,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NPN,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Pepsin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Digestibility,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TVBN</a:t>
            </a:r>
          </a:p>
          <a:p>
            <a:pPr marL="0" marR="0">
              <a:lnSpc>
                <a:spcPts val="1600"/>
              </a:lnSpc>
              <a:spcBef>
                <a:spcPts val="311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Water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pH,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TDS,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Hardness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Calcium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carbonate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57106" y="6475817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2380257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Microbiology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0894" y="1183488"/>
            <a:ext cx="597299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Microbial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diagnosis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conventional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techniques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7625" y="1835811"/>
            <a:ext cx="6107491" cy="7203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Microbiological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identification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quantification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700" spc="-3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Salmonella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sp.,</a:t>
            </a:r>
          </a:p>
          <a:p>
            <a:pPr marL="0" marR="0">
              <a:lnSpc>
                <a:spcPts val="1700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Escherichia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coli,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Clostridium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spc="11" b="1" i="1">
                <a:solidFill>
                  <a:srgbClr val="000000"/>
                </a:solidFill>
                <a:latin typeface="Calibri"/>
                <a:cs typeface="Calibri"/>
              </a:rPr>
              <a:t>sp.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Coliforms,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Bacterial</a:t>
            </a:r>
          </a:p>
          <a:p>
            <a:pPr marL="0" marR="0">
              <a:lnSpc>
                <a:spcPts val="1700"/>
              </a:lnSpc>
              <a:spcBef>
                <a:spcPts val="185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Count,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Mold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Count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Enterobacteriaceae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7625" y="3052773"/>
            <a:ext cx="5972185" cy="12377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Antibiotic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sensitivity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test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plate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test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biological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samples</a:t>
            </a:r>
          </a:p>
          <a:p>
            <a:pPr marL="0" marR="0">
              <a:lnSpc>
                <a:spcPts val="1700"/>
              </a:lnSpc>
              <a:spcBef>
                <a:spcPts val="6046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Complete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Hygiene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Water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Microbiology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7625" y="4903768"/>
            <a:ext cx="5684686" cy="487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Rapid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plate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test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700" spc="-10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M.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gallisepticum,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M.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synoviae,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Salmonella</a:t>
            </a:r>
          </a:p>
          <a:p>
            <a:pPr marL="0" marR="0">
              <a:lnSpc>
                <a:spcPts val="170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pullorum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7625" y="5887558"/>
            <a:ext cx="5516582" cy="487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Farm,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Hatchery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Mill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Hygiene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  <a:p>
            <a:pPr marL="0" marR="0">
              <a:lnSpc>
                <a:spcPts val="170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Package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57106" y="6475817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4402381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Pathology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Parasitology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3340" y="1111409"/>
            <a:ext cx="7282157" cy="26561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NAORAV+ArialMT"/>
                <a:cs typeface="NAORAV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Despite</a:t>
            </a:r>
            <a:r>
              <a:rPr dirty="0" sz="1800" spc="1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1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priority</a:t>
            </a:r>
            <a:r>
              <a:rPr dirty="0" sz="1800" spc="17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8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modern</a:t>
            </a:r>
            <a:r>
              <a:rPr dirty="0" sz="1800" spc="17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techniques,</a:t>
            </a:r>
            <a:r>
              <a:rPr dirty="0" sz="1800" spc="13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histopathology</a:t>
            </a:r>
            <a:r>
              <a:rPr dirty="0" sz="1800" spc="10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17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18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reliable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35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economically</a:t>
            </a:r>
            <a:r>
              <a:rPr dirty="0" sz="1800" spc="30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reasonable</a:t>
            </a:r>
            <a:r>
              <a:rPr dirty="0" sz="1800" spc="30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method</a:t>
            </a:r>
            <a:r>
              <a:rPr dirty="0" sz="1800" spc="33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 spc="35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800" spc="34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often</a:t>
            </a:r>
            <a:r>
              <a:rPr dirty="0" sz="1800" spc="28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lead</a:t>
            </a:r>
            <a:r>
              <a:rPr dirty="0" sz="1800" spc="34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33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conclusive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diagnosis.</a:t>
            </a:r>
          </a:p>
          <a:p>
            <a:pPr marL="0" marR="0">
              <a:lnSpc>
                <a:spcPts val="2066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NAORAV+ArialMT"/>
                <a:cs typeface="NAORAV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Histomorphometry</a:t>
            </a:r>
            <a:r>
              <a:rPr dirty="0" sz="1800" spc="4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49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histopathology</a:t>
            </a:r>
            <a:r>
              <a:rPr dirty="0" sz="1800" spc="40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1800" spc="46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49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tissues</a:t>
            </a:r>
            <a:r>
              <a:rPr dirty="0" sz="1800" spc="46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49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internal</a:t>
            </a:r>
          </a:p>
          <a:p>
            <a:pPr marL="285750" marR="0">
              <a:lnSpc>
                <a:spcPts val="1800"/>
              </a:lnSpc>
              <a:spcBef>
                <a:spcPts val="56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organs</a:t>
            </a:r>
          </a:p>
          <a:p>
            <a:pPr marL="0" marR="0">
              <a:lnSpc>
                <a:spcPts val="2066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NAORAV+ArialMT"/>
                <a:cs typeface="NAORAV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Post-mortem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examination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birds</a:t>
            </a:r>
          </a:p>
          <a:p>
            <a:pPr marL="0" marR="0">
              <a:lnSpc>
                <a:spcPts val="2066"/>
              </a:lnSpc>
              <a:spcBef>
                <a:spcPts val="186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NAORAV+ArialMT"/>
                <a:cs typeface="NAORAV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Diagnosis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common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issues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birds</a:t>
            </a:r>
          </a:p>
          <a:p>
            <a:pPr marL="0" marR="0">
              <a:lnSpc>
                <a:spcPts val="2066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NAORAV+ArialMT"/>
                <a:cs typeface="NAORAV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correlation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histopathological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lesions</a:t>
            </a:r>
          </a:p>
          <a:p>
            <a:pPr marL="0" marR="0">
              <a:lnSpc>
                <a:spcPts val="2066"/>
              </a:lnSpc>
              <a:spcBef>
                <a:spcPts val="186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NAORAV+ArialMT"/>
                <a:cs typeface="NAORAV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Coccidia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oocyst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count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Faecal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samples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57106" y="6475817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409758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Serology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Immunology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1844" y="1142412"/>
            <a:ext cx="6925185" cy="8537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Wide</a:t>
            </a:r>
            <a:r>
              <a:rPr dirty="0" sz="1800" spc="15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dirty="0" sz="1800" spc="9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7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Serological</a:t>
            </a:r>
            <a:r>
              <a:rPr dirty="0" sz="1800" spc="10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Assays</a:t>
            </a:r>
            <a:r>
              <a:rPr dirty="0" sz="1800" spc="1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800" spc="14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performed</a:t>
            </a:r>
            <a:r>
              <a:rPr dirty="0" sz="1800" spc="12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spc="14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16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detection</a:t>
            </a:r>
            <a:r>
              <a:rPr dirty="0" sz="1800" spc="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diagnosis</a:t>
            </a:r>
            <a:r>
              <a:rPr dirty="0" sz="1800" spc="6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9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various</a:t>
            </a:r>
            <a:r>
              <a:rPr dirty="0" sz="1800" spc="4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infectious</a:t>
            </a:r>
            <a:r>
              <a:rPr dirty="0" sz="1800" spc="1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agents</a:t>
            </a:r>
            <a:r>
              <a:rPr dirty="0" sz="1800" spc="4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800" spc="6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8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blood/serum</a:t>
            </a:r>
            <a:r>
              <a:rPr dirty="0" sz="1800" spc="1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9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</a:p>
          <a:p>
            <a:pPr marL="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ELISA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technique.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1189" y="2198933"/>
            <a:ext cx="2509361" cy="6037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Infectious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Bursal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</a:p>
          <a:p>
            <a:pPr marL="0" marR="0">
              <a:lnSpc>
                <a:spcPts val="1800"/>
              </a:lnSpc>
              <a:spcBef>
                <a:spcPts val="85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Newcastle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1189" y="2873071"/>
            <a:ext cx="2096397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Infectious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Bronchitis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1189" y="3210140"/>
            <a:ext cx="2681792" cy="603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Mycoplasma</a:t>
            </a: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gallisepticum</a:t>
            </a:r>
          </a:p>
          <a:p>
            <a:pPr marL="0" marR="0">
              <a:lnSpc>
                <a:spcPts val="1800"/>
              </a:lnSpc>
              <a:spcBef>
                <a:spcPts val="854"/>
              </a:spcBef>
              <a:spcAft>
                <a:spcPts val="0"/>
              </a:spcAft>
            </a:pP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Mycoplasma</a:t>
            </a: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synoviae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1189" y="3884279"/>
            <a:ext cx="2469930" cy="9408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Avian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Encephalomyelitis</a:t>
            </a:r>
          </a:p>
          <a:p>
            <a:pPr marL="0" marR="0">
              <a:lnSpc>
                <a:spcPts val="1800"/>
              </a:lnSpc>
              <a:spcBef>
                <a:spcPts val="85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Avian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Leucosis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Complex</a:t>
            </a:r>
          </a:p>
          <a:p>
            <a:pPr marL="0" marR="0">
              <a:lnSpc>
                <a:spcPts val="1800"/>
              </a:lnSpc>
              <a:spcBef>
                <a:spcPts val="80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Avian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Pneumo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Virus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1189" y="4895487"/>
            <a:ext cx="3315978" cy="603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Chicken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Infectious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Anaemia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Virus</a:t>
            </a:r>
          </a:p>
          <a:p>
            <a:pPr marL="0" marR="0">
              <a:lnSpc>
                <a:spcPts val="1800"/>
              </a:lnSpc>
              <a:spcBef>
                <a:spcPts val="85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Egg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Drop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Syndrome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1189" y="5569625"/>
            <a:ext cx="419759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Adeno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Virus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(Inclusion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Body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Hepatitis-IBH)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7097" y="6354080"/>
            <a:ext cx="5960389" cy="3122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Canine,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Feline,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Ruminant,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Swine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and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Equine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tests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are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also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performed</a:t>
            </a:r>
            <a:r>
              <a:rPr dirty="0" sz="1800" baseline="-41159">
                <a:solidFill>
                  <a:srgbClr val="898989"/>
                </a:solidFill>
                <a:latin typeface="Calibri"/>
                <a:cs typeface="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409758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Serology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Immunology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2356" y="992554"/>
            <a:ext cx="303728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BREEDER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SEROLOGY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PACKAGE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8668" y="1340797"/>
            <a:ext cx="58696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Sl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65535" y="1340797"/>
            <a:ext cx="2426752" cy="763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6066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Antibody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titre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against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Newcastle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Infectious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bronchitis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02040" y="1340797"/>
            <a:ext cx="966237" cy="2067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131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ELISA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Kit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IDEXX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kit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IDEXX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kit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IDEXX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kit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IDEXX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kit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IDEXX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kit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IDEXX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kit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ID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vet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kit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3768" y="1601706"/>
            <a:ext cx="255389" cy="2067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6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7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65535" y="2123523"/>
            <a:ext cx="2344118" cy="1024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Mycoplasma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gallisepticum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Mycoplasma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synoviae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Infectious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bursal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Avian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Reo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virus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65535" y="3167159"/>
            <a:ext cx="234271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Infectious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laryngo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trachitis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65535" y="3428067"/>
            <a:ext cx="373557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Antibody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mentioned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dirty="0" sz="1600" spc="104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38846" y="4223109"/>
            <a:ext cx="276753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LAYER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SEROLOGY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PACKAGE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79661" y="4586870"/>
            <a:ext cx="58696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Sl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92026" y="4586870"/>
            <a:ext cx="199068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Antibody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titre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against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666932" y="4586870"/>
            <a:ext cx="88710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ELISA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Kit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44761" y="4847778"/>
            <a:ext cx="255389" cy="1545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765290" y="4847778"/>
            <a:ext cx="1836341" cy="502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Newcastle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Infectious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bronchitis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583135" y="4847778"/>
            <a:ext cx="891226" cy="1284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IDEXX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kit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IDEXX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kit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IDEXX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kit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IDEXX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kit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ID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vet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kit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765290" y="5369596"/>
            <a:ext cx="2344118" cy="763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Mycoplasma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gallisepticum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Mycoplasma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synoviae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Infectious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laryngo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trachitis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765290" y="6152322"/>
            <a:ext cx="371691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Antibody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mentioned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dirty="0" sz="1600" spc="90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057106" y="6475817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257214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Biotechnology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44908" y="1328015"/>
            <a:ext cx="4480707" cy="1278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50" spc="177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Modern</a:t>
            </a:r>
            <a:r>
              <a:rPr dirty="0" sz="1400" spc="28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high-end</a:t>
            </a:r>
            <a:r>
              <a:rPr dirty="0" sz="1400" spc="2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precision</a:t>
            </a:r>
            <a:r>
              <a:rPr dirty="0" sz="1400" spc="2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instrument</a:t>
            </a:r>
            <a:r>
              <a:rPr dirty="0" sz="1400" spc="27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1400" spc="28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400" spc="27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lateral</a:t>
            </a:r>
          </a:p>
          <a:p>
            <a:pPr marL="114300" marR="0">
              <a:lnSpc>
                <a:spcPts val="1400"/>
              </a:lnSpc>
              <a:spcBef>
                <a:spcPts val="4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flow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immune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assay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technique.</a:t>
            </a:r>
          </a:p>
          <a:p>
            <a:pPr marL="0" marR="0">
              <a:lnSpc>
                <a:spcPts val="1450"/>
              </a:lnSpc>
              <a:spcBef>
                <a:spcPts val="376"/>
              </a:spcBef>
              <a:spcAft>
                <a:spcPts val="0"/>
              </a:spcAft>
            </a:pPr>
            <a:r>
              <a:rPr dirty="0" sz="1450" spc="177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Basic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toxin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profile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Aflatoxin,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Ochratoxin,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T2,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Fumonisin</a:t>
            </a:r>
          </a:p>
          <a:p>
            <a:pPr marL="0" marR="0">
              <a:lnSpc>
                <a:spcPts val="1450"/>
              </a:lnSpc>
              <a:spcBef>
                <a:spcPts val="363"/>
              </a:spcBef>
              <a:spcAft>
                <a:spcPts val="0"/>
              </a:spcAft>
            </a:pPr>
            <a:r>
              <a:rPr dirty="0" sz="1450" spc="177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Advanced</a:t>
            </a:r>
            <a:r>
              <a:rPr dirty="0" sz="1400" spc="8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toxin</a:t>
            </a:r>
            <a:r>
              <a:rPr dirty="0" sz="1400" spc="80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profile</a:t>
            </a:r>
            <a:r>
              <a:rPr dirty="0" sz="1400" spc="80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81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Aflatoxin,</a:t>
            </a:r>
            <a:r>
              <a:rPr dirty="0" sz="1400" spc="7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Ochratoxin,</a:t>
            </a:r>
            <a:r>
              <a:rPr dirty="0" sz="1400" spc="76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T2,</a:t>
            </a:r>
          </a:p>
          <a:p>
            <a:pPr marL="114300" marR="0">
              <a:lnSpc>
                <a:spcPts val="14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Fumonisin,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Zearalenone,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DON</a:t>
            </a:r>
          </a:p>
          <a:p>
            <a:pPr marL="0" marR="0">
              <a:lnSpc>
                <a:spcPts val="1450"/>
              </a:lnSpc>
              <a:spcBef>
                <a:spcPts val="376"/>
              </a:spcBef>
              <a:spcAft>
                <a:spcPts val="0"/>
              </a:spcAft>
            </a:pPr>
            <a:r>
              <a:rPr dirty="0" sz="1450" spc="177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Individual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toxin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2809" y="1467772"/>
            <a:ext cx="1716670" cy="10073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7755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Detection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mycotoxins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</a:p>
          <a:p>
            <a:pPr marL="8439" marR="0">
              <a:lnSpc>
                <a:spcPts val="1800"/>
              </a:lnSpc>
              <a:spcBef>
                <a:spcPts val="193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Raw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Materials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</a:p>
          <a:p>
            <a:pPr marL="547588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Feed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7383" y="3354644"/>
            <a:ext cx="1496728" cy="1007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211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Egg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</a:p>
          <a:p>
            <a:pPr marL="75145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</a:p>
          <a:p>
            <a:pPr marL="0" marR="0">
              <a:lnSpc>
                <a:spcPts val="1800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Automatic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Egg</a:t>
            </a:r>
          </a:p>
          <a:p>
            <a:pPr marL="272758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Analyzer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48375" y="3406910"/>
            <a:ext cx="4344180" cy="894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50" spc="177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Egg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Weight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grading</a:t>
            </a:r>
          </a:p>
          <a:p>
            <a:pPr marL="0" marR="0">
              <a:lnSpc>
                <a:spcPts val="1450"/>
              </a:lnSpc>
              <a:spcBef>
                <a:spcPts val="314"/>
              </a:spcBef>
              <a:spcAft>
                <a:spcPts val="0"/>
              </a:spcAft>
            </a:pPr>
            <a:r>
              <a:rPr dirty="0" sz="1450" spc="177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Candling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Eggs</a:t>
            </a:r>
          </a:p>
          <a:p>
            <a:pPr marL="0" marR="0">
              <a:lnSpc>
                <a:spcPts val="1450"/>
              </a:lnSpc>
              <a:spcBef>
                <a:spcPts val="363"/>
              </a:spcBef>
              <a:spcAft>
                <a:spcPts val="0"/>
              </a:spcAft>
            </a:pPr>
            <a:r>
              <a:rPr dirty="0" sz="1450" spc="177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Yolk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height,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Yolk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color,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Albumin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viscosity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Haugh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unit</a:t>
            </a:r>
          </a:p>
          <a:p>
            <a:pPr marL="0" marR="0">
              <a:lnSpc>
                <a:spcPts val="1450"/>
              </a:lnSpc>
              <a:spcBef>
                <a:spcPts val="314"/>
              </a:spcBef>
              <a:spcAft>
                <a:spcPts val="0"/>
              </a:spcAft>
            </a:pPr>
            <a:r>
              <a:rPr dirty="0" sz="1450" spc="177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Egg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Shell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Strength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Egg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Shell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Thickness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75881" y="5117758"/>
            <a:ext cx="4422322" cy="828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50" spc="177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400" spc="11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ingredients</a:t>
            </a:r>
            <a:r>
              <a:rPr dirty="0" sz="1400" spc="1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containing</a:t>
            </a:r>
            <a:r>
              <a:rPr dirty="0" sz="1400" spc="1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dirty="0" sz="1400" spc="14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levels</a:t>
            </a:r>
            <a:r>
              <a:rPr dirty="0" sz="1400" spc="1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 spc="12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NSP,</a:t>
            </a:r>
            <a:r>
              <a:rPr dirty="0" sz="1400" spc="-4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400" spc="12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form</a:t>
            </a:r>
          </a:p>
          <a:p>
            <a:pPr marL="114300" marR="0">
              <a:lnSpc>
                <a:spcPts val="1400"/>
              </a:lnSpc>
              <a:spcBef>
                <a:spcPts val="4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viscous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digesta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GIT,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limiting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performance.</a:t>
            </a:r>
          </a:p>
          <a:p>
            <a:pPr marL="0" marR="0">
              <a:lnSpc>
                <a:spcPts val="1450"/>
              </a:lnSpc>
              <a:spcBef>
                <a:spcPts val="376"/>
              </a:spcBef>
              <a:spcAft>
                <a:spcPts val="0"/>
              </a:spcAft>
            </a:pPr>
            <a:r>
              <a:rPr dirty="0" sz="1450" spc="177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Investigation</a:t>
            </a:r>
            <a:r>
              <a:rPr dirty="0" sz="1400" spc="3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 spc="38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400" spc="40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dirty="0" sz="1400" spc="3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 spc="38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digesta</a:t>
            </a:r>
            <a:r>
              <a:rPr dirty="0" sz="1400" spc="37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viscosity</a:t>
            </a:r>
            <a:r>
              <a:rPr dirty="0" sz="1400" spc="4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400" spc="39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114300" marR="0">
              <a:lnSpc>
                <a:spcPts val="14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development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digestive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tract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required.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31449" y="5488403"/>
            <a:ext cx="1020923" cy="5135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Intestinal</a:t>
            </a:r>
          </a:p>
          <a:p>
            <a:pPr marL="25908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Viscosity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75881" y="5949863"/>
            <a:ext cx="4417597" cy="412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50" spc="177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Measurement</a:t>
            </a:r>
            <a:r>
              <a:rPr dirty="0" sz="1400" spc="8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 spc="8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Intestinal</a:t>
            </a:r>
            <a:r>
              <a:rPr dirty="0" sz="1400" spc="84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Viscosity</a:t>
            </a:r>
            <a:r>
              <a:rPr dirty="0" sz="1400" spc="87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400" spc="87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hi-tech,</a:t>
            </a:r>
          </a:p>
          <a:p>
            <a:pPr marL="114300" marR="0">
              <a:lnSpc>
                <a:spcPts val="1400"/>
              </a:lnSpc>
              <a:spcBef>
                <a:spcPts val="4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sophisticated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digital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viscometer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57106" y="6475817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236160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Biochemistry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99988" y="976514"/>
            <a:ext cx="3431639" cy="6825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Arterial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Blood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Gas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(ABG)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Analyses:</a:t>
            </a:r>
          </a:p>
          <a:p>
            <a:pPr marL="726585" marR="0">
              <a:lnSpc>
                <a:spcPts val="1800"/>
              </a:lnSpc>
              <a:spcBef>
                <a:spcPts val="1393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pH,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pCO</a:t>
            </a:r>
            <a:r>
              <a:rPr dirty="0" sz="1800" spc="17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z="1800" spc="192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99600" y="1507818"/>
            <a:ext cx="228869" cy="1889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63150" y="1507818"/>
            <a:ext cx="228869" cy="1889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10414" y="1569984"/>
            <a:ext cx="1309547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Liver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function</a:t>
            </a:r>
          </a:p>
          <a:p>
            <a:pPr marL="41905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test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34071" y="1656408"/>
            <a:ext cx="1964850" cy="8256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Cl</a:t>
            </a:r>
            <a:r>
              <a:rPr dirty="0" sz="1800" baseline="29999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Lactate,</a:t>
            </a:r>
          </a:p>
          <a:p>
            <a:pPr marL="187721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Hb,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800" baseline="-250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</a:p>
          <a:p>
            <a:pPr marL="306734" marR="0">
              <a:lnSpc>
                <a:spcPts val="1800"/>
              </a:lnSpc>
              <a:spcBef>
                <a:spcPts val="13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bicarbonate,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77560" y="2489655"/>
            <a:ext cx="167549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Hematocrit,</a:t>
            </a:r>
            <a:r>
              <a:rPr dirty="0" sz="1800" spc="-38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etc.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20103" y="2531148"/>
            <a:ext cx="1149548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231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Calcium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Phosphorus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14263" y="2533303"/>
            <a:ext cx="1227263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631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Kidney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function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test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94674" y="3577540"/>
            <a:ext cx="1533152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33cc"/>
                </a:solidFill>
                <a:latin typeface="Calibri"/>
                <a:cs typeface="Calibri"/>
              </a:rPr>
              <a:t>Biochemistry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56157" y="4098972"/>
            <a:ext cx="1284783" cy="680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5524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Alkaline</a:t>
            </a:r>
          </a:p>
          <a:p>
            <a:pPr marL="0" marR="0">
              <a:lnSpc>
                <a:spcPts val="1600"/>
              </a:lnSpc>
              <a:spcBef>
                <a:spcPts val="128"/>
              </a:spcBef>
              <a:spcAft>
                <a:spcPts val="0"/>
              </a:spcAft>
            </a:pP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Phosphatase,</a:t>
            </a:r>
          </a:p>
          <a:p>
            <a:pPr marL="233808" marR="0">
              <a:lnSpc>
                <a:spcPts val="1600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Gamma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48146" y="4536806"/>
            <a:ext cx="115771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Lipid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profile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40344" y="4757340"/>
            <a:ext cx="1138138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68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Glutamyl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Transferase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55336" y="5501204"/>
            <a:ext cx="81845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33cc"/>
                </a:solidFill>
                <a:latin typeface="Calibri"/>
                <a:cs typeface="Calibri"/>
              </a:rPr>
              <a:t>Glucose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057106" y="6475817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2023-04-05T14:29:24-05:00</dcterms:modified>
</cp:coreProperties>
</file>